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7" r:id="rId2"/>
    <p:sldId id="684" r:id="rId3"/>
    <p:sldId id="539" r:id="rId4"/>
    <p:sldId id="683" r:id="rId5"/>
    <p:sldId id="456" r:id="rId6"/>
    <p:sldId id="685" r:id="rId7"/>
    <p:sldId id="686" r:id="rId8"/>
    <p:sldId id="687" r:id="rId9"/>
    <p:sldId id="421" r:id="rId10"/>
    <p:sldId id="701" r:id="rId11"/>
    <p:sldId id="689" r:id="rId12"/>
    <p:sldId id="690" r:id="rId13"/>
    <p:sldId id="691" r:id="rId14"/>
    <p:sldId id="680" r:id="rId15"/>
    <p:sldId id="478" r:id="rId16"/>
    <p:sldId id="262" r:id="rId17"/>
    <p:sldId id="287" r:id="rId18"/>
    <p:sldId id="702" r:id="rId19"/>
    <p:sldId id="436" r:id="rId20"/>
    <p:sldId id="437" r:id="rId21"/>
    <p:sldId id="693" r:id="rId22"/>
    <p:sldId id="516" r:id="rId23"/>
    <p:sldId id="433" r:id="rId24"/>
    <p:sldId id="434" r:id="rId25"/>
    <p:sldId id="454" r:id="rId26"/>
    <p:sldId id="263" r:id="rId27"/>
    <p:sldId id="703" r:id="rId28"/>
    <p:sldId id="265" r:id="rId29"/>
    <p:sldId id="283" r:id="rId30"/>
    <p:sldId id="286" r:id="rId31"/>
    <p:sldId id="675" r:id="rId32"/>
    <p:sldId id="705" r:id="rId33"/>
    <p:sldId id="706" r:id="rId34"/>
    <p:sldId id="266" r:id="rId35"/>
    <p:sldId id="301" r:id="rId36"/>
    <p:sldId id="304" r:id="rId37"/>
    <p:sldId id="692" r:id="rId38"/>
    <p:sldId id="695" r:id="rId39"/>
    <p:sldId id="707" r:id="rId40"/>
  </p:sldIdLst>
  <p:sldSz cx="9144000" cy="6858000" type="screen4x3"/>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FF"/>
    <a:srgbClr val="00CC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86369" autoAdjust="0"/>
  </p:normalViewPr>
  <p:slideViewPr>
    <p:cSldViewPr>
      <p:cViewPr varScale="1">
        <p:scale>
          <a:sx n="68" d="100"/>
          <a:sy n="68" d="100"/>
        </p:scale>
        <p:origin x="714"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3086" y="-82"/>
      </p:cViewPr>
      <p:guideLst>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24F742-5C08-4E16-A4D1-F5C7384CAD94}"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D8401D85-3FB4-4667-A94D-5FBA2CDDF7F9}">
      <dgm:prSet phldrT="[Text]" custT="1"/>
      <dgm:spPr>
        <a:solidFill>
          <a:srgbClr val="002060"/>
        </a:solidFill>
      </dgm:spPr>
      <dgm:t>
        <a:bodyPr/>
        <a:lstStyle/>
        <a:p>
          <a:pPr algn="ctr"/>
          <a:r>
            <a:rPr lang="en-US" sz="2400" dirty="0"/>
            <a:t>Indonesia’s           </a:t>
          </a:r>
          <a:r>
            <a:rPr lang="en-US" sz="2400" dirty="0" err="1"/>
            <a:t>Padat</a:t>
          </a:r>
          <a:r>
            <a:rPr lang="en-US" sz="2400" dirty="0"/>
            <a:t> </a:t>
          </a:r>
          <a:r>
            <a:rPr lang="en-US" sz="2400" dirty="0" err="1"/>
            <a:t>Karya</a:t>
          </a:r>
          <a:r>
            <a:rPr lang="en-US" sz="2400" dirty="0"/>
            <a:t> (PK)    and hundreds         of similar </a:t>
          </a:r>
          <a:r>
            <a:rPr lang="en-US" sz="2400" dirty="0" err="1"/>
            <a:t>programmes</a:t>
          </a:r>
          <a:r>
            <a:rPr lang="en-US" sz="2400" dirty="0"/>
            <a:t> globally (including South Africa’s 1990s PWP)</a:t>
          </a:r>
        </a:p>
      </dgm:t>
    </dgm:pt>
    <dgm:pt modelId="{B01EF493-6E22-45CD-9679-7DAD45C64D6B}" type="parTrans" cxnId="{28355A29-38B8-4772-B85D-384C147BA217}">
      <dgm:prSet/>
      <dgm:spPr/>
      <dgm:t>
        <a:bodyPr/>
        <a:lstStyle/>
        <a:p>
          <a:endParaRPr lang="en-US" sz="2400"/>
        </a:p>
      </dgm:t>
    </dgm:pt>
    <dgm:pt modelId="{86B2B941-D88F-4592-8FB3-98234972D4BA}" type="sibTrans" cxnId="{28355A29-38B8-4772-B85D-384C147BA217}">
      <dgm:prSet/>
      <dgm:spPr/>
      <dgm:t>
        <a:bodyPr/>
        <a:lstStyle/>
        <a:p>
          <a:endParaRPr lang="en-US" sz="2400"/>
        </a:p>
      </dgm:t>
    </dgm:pt>
    <dgm:pt modelId="{04AE0DF8-7D54-4317-8F32-81958993307A}">
      <dgm:prSet phldrT="[Text]" custT="1"/>
      <dgm:spPr>
        <a:solidFill>
          <a:srgbClr val="002060"/>
        </a:solidFill>
      </dgm:spPr>
      <dgm:t>
        <a:bodyPr/>
        <a:lstStyle/>
        <a:p>
          <a:r>
            <a:rPr lang="en-US" sz="2400" dirty="0"/>
            <a:t>Ethiopia’s Productive Safety Net </a:t>
          </a:r>
          <a:r>
            <a:rPr lang="en-US" sz="2400" dirty="0" err="1"/>
            <a:t>Programme</a:t>
          </a:r>
          <a:r>
            <a:rPr lang="en-US" sz="2400" dirty="0"/>
            <a:t> (PSNP) and similar </a:t>
          </a:r>
          <a:r>
            <a:rPr lang="en-US" sz="2400" dirty="0" err="1"/>
            <a:t>programmes</a:t>
          </a:r>
          <a:r>
            <a:rPr lang="en-US" sz="2400" dirty="0"/>
            <a:t> in Tanzania, Rwanda, Ghana and other countries</a:t>
          </a:r>
        </a:p>
      </dgm:t>
    </dgm:pt>
    <dgm:pt modelId="{09B4B265-306E-4D38-911D-844E036E98AB}" type="parTrans" cxnId="{BAD6088F-6D1F-40E0-8826-0C6F3D8143B4}">
      <dgm:prSet/>
      <dgm:spPr>
        <a:ln w="34925">
          <a:solidFill>
            <a:schemeClr val="accent2"/>
          </a:solidFill>
        </a:ln>
      </dgm:spPr>
      <dgm:t>
        <a:bodyPr/>
        <a:lstStyle/>
        <a:p>
          <a:endParaRPr lang="en-US" sz="2400"/>
        </a:p>
      </dgm:t>
    </dgm:pt>
    <dgm:pt modelId="{D48EB75B-2FA2-4916-B9F0-BB12155CFEB6}" type="sibTrans" cxnId="{BAD6088F-6D1F-40E0-8826-0C6F3D8143B4}">
      <dgm:prSet/>
      <dgm:spPr/>
      <dgm:t>
        <a:bodyPr/>
        <a:lstStyle/>
        <a:p>
          <a:endParaRPr lang="en-US" sz="2400"/>
        </a:p>
      </dgm:t>
    </dgm:pt>
    <dgm:pt modelId="{1525F875-2A35-44BA-ADC5-EA3F6C200392}">
      <dgm:prSet phldrT="[Text]" custT="1"/>
      <dgm:spPr>
        <a:solidFill>
          <a:srgbClr val="002060"/>
        </a:solidFill>
      </dgm:spPr>
      <dgm:t>
        <a:bodyPr/>
        <a:lstStyle/>
        <a:p>
          <a:r>
            <a:rPr lang="en-US" sz="2400" dirty="0"/>
            <a:t>India’s National Rural Employment Guarantee Scheme (MGNREGS) and (somewhat) similar </a:t>
          </a:r>
          <a:r>
            <a:rPr lang="en-US" sz="2400" dirty="0" err="1"/>
            <a:t>programmes</a:t>
          </a:r>
          <a:r>
            <a:rPr lang="en-US" sz="2400" dirty="0"/>
            <a:t> in South Asia</a:t>
          </a:r>
        </a:p>
      </dgm:t>
    </dgm:pt>
    <dgm:pt modelId="{C2FBFA0F-E2A4-4F05-8400-1E4060B2F09C}" type="parTrans" cxnId="{6D9333FB-9939-47CC-ABF4-35C7DA75644C}">
      <dgm:prSet/>
      <dgm:spPr>
        <a:ln w="34925">
          <a:solidFill>
            <a:schemeClr val="accent2"/>
          </a:solidFill>
        </a:ln>
      </dgm:spPr>
      <dgm:t>
        <a:bodyPr/>
        <a:lstStyle/>
        <a:p>
          <a:endParaRPr lang="en-US" sz="2400"/>
        </a:p>
      </dgm:t>
    </dgm:pt>
    <dgm:pt modelId="{0E6E83F3-6BC4-4AC4-8751-D5F701CFF022}" type="sibTrans" cxnId="{6D9333FB-9939-47CC-ABF4-35C7DA75644C}">
      <dgm:prSet/>
      <dgm:spPr/>
      <dgm:t>
        <a:bodyPr/>
        <a:lstStyle/>
        <a:p>
          <a:endParaRPr lang="en-US" sz="2400"/>
        </a:p>
      </dgm:t>
    </dgm:pt>
    <dgm:pt modelId="{BE8D6737-7824-4AF1-B87B-A8C832AC81CB}">
      <dgm:prSet phldrT="[Text]" custT="1"/>
      <dgm:spPr>
        <a:solidFill>
          <a:srgbClr val="002060"/>
        </a:solidFill>
      </dgm:spPr>
      <dgm:t>
        <a:bodyPr/>
        <a:lstStyle/>
        <a:p>
          <a:r>
            <a:rPr lang="en-US" sz="2400" dirty="0"/>
            <a:t>South Africa’s Expanded Public Works </a:t>
          </a:r>
          <a:r>
            <a:rPr lang="en-US" sz="2400" dirty="0" err="1"/>
            <a:t>Programme</a:t>
          </a:r>
          <a:r>
            <a:rPr lang="en-US" sz="2400" dirty="0"/>
            <a:t> (EPWP)</a:t>
          </a:r>
        </a:p>
      </dgm:t>
    </dgm:pt>
    <dgm:pt modelId="{E253147F-DB5B-4BF4-9E5E-2CEB0D90CE34}" type="parTrans" cxnId="{905ABCC3-69B7-4B32-AA38-A1FFBA5ECDFF}">
      <dgm:prSet/>
      <dgm:spPr>
        <a:ln w="34925">
          <a:solidFill>
            <a:schemeClr val="accent2"/>
          </a:solidFill>
        </a:ln>
      </dgm:spPr>
      <dgm:t>
        <a:bodyPr/>
        <a:lstStyle/>
        <a:p>
          <a:endParaRPr lang="en-US" sz="2400"/>
        </a:p>
      </dgm:t>
    </dgm:pt>
    <dgm:pt modelId="{8888F837-9D79-4F08-83B3-474A67DBC787}" type="sibTrans" cxnId="{905ABCC3-69B7-4B32-AA38-A1FFBA5ECDFF}">
      <dgm:prSet/>
      <dgm:spPr/>
      <dgm:t>
        <a:bodyPr/>
        <a:lstStyle/>
        <a:p>
          <a:endParaRPr lang="en-US" sz="2400"/>
        </a:p>
      </dgm:t>
    </dgm:pt>
    <dgm:pt modelId="{6FC795C0-0936-4DF7-B5EC-28157310592E}">
      <dgm:prSet phldrT="[Text]" phldr="1" custT="1"/>
      <dgm:spPr/>
      <dgm:t>
        <a:bodyPr/>
        <a:lstStyle/>
        <a:p>
          <a:endParaRPr lang="en-US" sz="2400" dirty="0"/>
        </a:p>
      </dgm:t>
    </dgm:pt>
    <dgm:pt modelId="{013C69E5-0BEF-417E-8036-25198B9EAE82}" type="parTrans" cxnId="{F51C7CEA-BB85-46CA-8717-85198C99C9F8}">
      <dgm:prSet/>
      <dgm:spPr>
        <a:ln w="34925">
          <a:solidFill>
            <a:schemeClr val="accent2"/>
          </a:solidFill>
        </a:ln>
      </dgm:spPr>
      <dgm:t>
        <a:bodyPr/>
        <a:lstStyle/>
        <a:p>
          <a:endParaRPr lang="en-US" sz="2400"/>
        </a:p>
      </dgm:t>
    </dgm:pt>
    <dgm:pt modelId="{AED28989-A623-48CE-A533-A9178A6270EA}" type="sibTrans" cxnId="{F51C7CEA-BB85-46CA-8717-85198C99C9F8}">
      <dgm:prSet/>
      <dgm:spPr/>
      <dgm:t>
        <a:bodyPr/>
        <a:lstStyle/>
        <a:p>
          <a:endParaRPr lang="en-US" sz="2400"/>
        </a:p>
      </dgm:t>
    </dgm:pt>
    <dgm:pt modelId="{6EE23E9E-9A2F-44F3-97E5-2B7DEC92B888}" type="pres">
      <dgm:prSet presAssocID="{4224F742-5C08-4E16-A4D1-F5C7384CAD94}" presName="hierChild1" presStyleCnt="0">
        <dgm:presLayoutVars>
          <dgm:orgChart val="1"/>
          <dgm:chPref val="1"/>
          <dgm:dir/>
          <dgm:animOne val="branch"/>
          <dgm:animLvl val="lvl"/>
          <dgm:resizeHandles/>
        </dgm:presLayoutVars>
      </dgm:prSet>
      <dgm:spPr/>
    </dgm:pt>
    <dgm:pt modelId="{D61B3039-9F26-45E5-B402-E449AD36AF1F}" type="pres">
      <dgm:prSet presAssocID="{D8401D85-3FB4-4667-A94D-5FBA2CDDF7F9}" presName="hierRoot1" presStyleCnt="0">
        <dgm:presLayoutVars>
          <dgm:hierBranch val="init"/>
        </dgm:presLayoutVars>
      </dgm:prSet>
      <dgm:spPr/>
    </dgm:pt>
    <dgm:pt modelId="{DC5EB7BC-EE6A-4F10-8C64-B6A67A0108A2}" type="pres">
      <dgm:prSet presAssocID="{D8401D85-3FB4-4667-A94D-5FBA2CDDF7F9}" presName="rootComposite1" presStyleCnt="0"/>
      <dgm:spPr/>
    </dgm:pt>
    <dgm:pt modelId="{DD9F2B9D-2E3B-4D0D-B675-F8B85D7ABDEB}" type="pres">
      <dgm:prSet presAssocID="{D8401D85-3FB4-4667-A94D-5FBA2CDDF7F9}" presName="rootText1" presStyleLbl="node0" presStyleIdx="0" presStyleCnt="1" custScaleX="85947" custScaleY="361733" custLinFactNeighborX="-31210" custLinFactNeighborY="-88213">
        <dgm:presLayoutVars>
          <dgm:chPref val="3"/>
        </dgm:presLayoutVars>
      </dgm:prSet>
      <dgm:spPr/>
    </dgm:pt>
    <dgm:pt modelId="{9748484F-C8A6-4909-9717-D45678378468}" type="pres">
      <dgm:prSet presAssocID="{D8401D85-3FB4-4667-A94D-5FBA2CDDF7F9}" presName="rootConnector1" presStyleLbl="node1" presStyleIdx="0" presStyleCnt="0"/>
      <dgm:spPr/>
    </dgm:pt>
    <dgm:pt modelId="{F631EA48-84C6-40DD-9124-2D4FF87F71C0}" type="pres">
      <dgm:prSet presAssocID="{D8401D85-3FB4-4667-A94D-5FBA2CDDF7F9}" presName="hierChild2" presStyleCnt="0"/>
      <dgm:spPr/>
    </dgm:pt>
    <dgm:pt modelId="{8ED5D67E-3499-43E0-B0D8-4A9F0F2F7F8D}" type="pres">
      <dgm:prSet presAssocID="{013C69E5-0BEF-417E-8036-25198B9EAE82}" presName="Name64" presStyleLbl="parChTrans1D2" presStyleIdx="0" presStyleCnt="2"/>
      <dgm:spPr/>
    </dgm:pt>
    <dgm:pt modelId="{6F4F092C-FB1A-4F86-8533-1B73C865FF7E}" type="pres">
      <dgm:prSet presAssocID="{6FC795C0-0936-4DF7-B5EC-28157310592E}" presName="hierRoot2" presStyleCnt="0">
        <dgm:presLayoutVars>
          <dgm:hierBranch val="init"/>
        </dgm:presLayoutVars>
      </dgm:prSet>
      <dgm:spPr/>
    </dgm:pt>
    <dgm:pt modelId="{C27044D4-B13C-499A-B3EA-6A8036DCBDB1}" type="pres">
      <dgm:prSet presAssocID="{6FC795C0-0936-4DF7-B5EC-28157310592E}" presName="rootComposite" presStyleCnt="0"/>
      <dgm:spPr/>
    </dgm:pt>
    <dgm:pt modelId="{DEFDA792-A198-4157-BD1E-0B16B43640AB}" type="pres">
      <dgm:prSet presAssocID="{6FC795C0-0936-4DF7-B5EC-28157310592E}" presName="rootText" presStyleLbl="node2" presStyleIdx="0" presStyleCnt="2" custScaleX="4273" custScaleY="23782">
        <dgm:presLayoutVars>
          <dgm:chPref val="3"/>
        </dgm:presLayoutVars>
      </dgm:prSet>
      <dgm:spPr/>
    </dgm:pt>
    <dgm:pt modelId="{4AC31095-C2AB-4725-838B-F62E9DFED0AA}" type="pres">
      <dgm:prSet presAssocID="{6FC795C0-0936-4DF7-B5EC-28157310592E}" presName="rootConnector" presStyleLbl="node2" presStyleIdx="0" presStyleCnt="2"/>
      <dgm:spPr/>
    </dgm:pt>
    <dgm:pt modelId="{28631899-D2F7-4E1B-AB4F-204F6719B692}" type="pres">
      <dgm:prSet presAssocID="{6FC795C0-0936-4DF7-B5EC-28157310592E}" presName="hierChild4" presStyleCnt="0"/>
      <dgm:spPr/>
    </dgm:pt>
    <dgm:pt modelId="{4448F97A-DC4E-402F-A4CB-DF352FE7D433}" type="pres">
      <dgm:prSet presAssocID="{09B4B265-306E-4D38-911D-844E036E98AB}" presName="Name64" presStyleLbl="parChTrans1D3" presStyleIdx="0" presStyleCnt="2"/>
      <dgm:spPr/>
    </dgm:pt>
    <dgm:pt modelId="{43D7EE77-82C3-458A-95C6-29672F3CE88B}" type="pres">
      <dgm:prSet presAssocID="{04AE0DF8-7D54-4317-8F32-81958993307A}" presName="hierRoot2" presStyleCnt="0">
        <dgm:presLayoutVars>
          <dgm:hierBranch val="init"/>
        </dgm:presLayoutVars>
      </dgm:prSet>
      <dgm:spPr/>
    </dgm:pt>
    <dgm:pt modelId="{0FB57242-BBE0-490C-9F11-AAD67E463E36}" type="pres">
      <dgm:prSet presAssocID="{04AE0DF8-7D54-4317-8F32-81958993307A}" presName="rootComposite" presStyleCnt="0"/>
      <dgm:spPr/>
    </dgm:pt>
    <dgm:pt modelId="{B47585B7-C93C-4D24-8693-BA5E0AA84F9F}" type="pres">
      <dgm:prSet presAssocID="{04AE0DF8-7D54-4317-8F32-81958993307A}" presName="rootText" presStyleLbl="node3" presStyleIdx="0" presStyleCnt="2" custScaleX="148711" custScaleY="172325" custLinFactNeighborX="-15545" custLinFactNeighborY="-174">
        <dgm:presLayoutVars>
          <dgm:chPref val="3"/>
        </dgm:presLayoutVars>
      </dgm:prSet>
      <dgm:spPr/>
    </dgm:pt>
    <dgm:pt modelId="{59ABA070-DEB7-4EEE-BFFB-CCFEEE72C9B6}" type="pres">
      <dgm:prSet presAssocID="{04AE0DF8-7D54-4317-8F32-81958993307A}" presName="rootConnector" presStyleLbl="node3" presStyleIdx="0" presStyleCnt="2"/>
      <dgm:spPr/>
    </dgm:pt>
    <dgm:pt modelId="{802C5729-FDEB-4B53-A836-E469EDECF01F}" type="pres">
      <dgm:prSet presAssocID="{04AE0DF8-7D54-4317-8F32-81958993307A}" presName="hierChild4" presStyleCnt="0"/>
      <dgm:spPr/>
    </dgm:pt>
    <dgm:pt modelId="{B26A5914-F88A-403B-B643-90576E3C61BB}" type="pres">
      <dgm:prSet presAssocID="{04AE0DF8-7D54-4317-8F32-81958993307A}" presName="hierChild5" presStyleCnt="0"/>
      <dgm:spPr/>
    </dgm:pt>
    <dgm:pt modelId="{57F8C6B6-5875-4393-8F92-129E5A486524}" type="pres">
      <dgm:prSet presAssocID="{C2FBFA0F-E2A4-4F05-8400-1E4060B2F09C}" presName="Name64" presStyleLbl="parChTrans1D3" presStyleIdx="1" presStyleCnt="2"/>
      <dgm:spPr/>
    </dgm:pt>
    <dgm:pt modelId="{774D17E4-9134-4CFC-A7F0-CDA755FEA315}" type="pres">
      <dgm:prSet presAssocID="{1525F875-2A35-44BA-ADC5-EA3F6C200392}" presName="hierRoot2" presStyleCnt="0">
        <dgm:presLayoutVars>
          <dgm:hierBranch val="init"/>
        </dgm:presLayoutVars>
      </dgm:prSet>
      <dgm:spPr/>
    </dgm:pt>
    <dgm:pt modelId="{83677CBA-9D94-4F05-A72A-ABC4717F95B2}" type="pres">
      <dgm:prSet presAssocID="{1525F875-2A35-44BA-ADC5-EA3F6C200392}" presName="rootComposite" presStyleCnt="0"/>
      <dgm:spPr/>
    </dgm:pt>
    <dgm:pt modelId="{029B2A85-7E70-4686-AE15-DB1DEA90B3AF}" type="pres">
      <dgm:prSet presAssocID="{1525F875-2A35-44BA-ADC5-EA3F6C200392}" presName="rootText" presStyleLbl="node3" presStyleIdx="1" presStyleCnt="2" custScaleX="151613" custScaleY="172325" custLinFactNeighborX="-4777" custLinFactNeighborY="1487">
        <dgm:presLayoutVars>
          <dgm:chPref val="3"/>
        </dgm:presLayoutVars>
      </dgm:prSet>
      <dgm:spPr/>
    </dgm:pt>
    <dgm:pt modelId="{8A4A1709-BAB8-4CA1-A8C5-5189A59AC192}" type="pres">
      <dgm:prSet presAssocID="{1525F875-2A35-44BA-ADC5-EA3F6C200392}" presName="rootConnector" presStyleLbl="node3" presStyleIdx="1" presStyleCnt="2"/>
      <dgm:spPr/>
    </dgm:pt>
    <dgm:pt modelId="{ECB12096-10B5-4746-9182-3C16AE243451}" type="pres">
      <dgm:prSet presAssocID="{1525F875-2A35-44BA-ADC5-EA3F6C200392}" presName="hierChild4" presStyleCnt="0"/>
      <dgm:spPr/>
    </dgm:pt>
    <dgm:pt modelId="{91602126-C250-4F63-AB93-CC7977BEA8AA}" type="pres">
      <dgm:prSet presAssocID="{1525F875-2A35-44BA-ADC5-EA3F6C200392}" presName="hierChild5" presStyleCnt="0"/>
      <dgm:spPr/>
    </dgm:pt>
    <dgm:pt modelId="{5E35AA7B-FE77-477E-AFCB-762D5009F41E}" type="pres">
      <dgm:prSet presAssocID="{6FC795C0-0936-4DF7-B5EC-28157310592E}" presName="hierChild5" presStyleCnt="0"/>
      <dgm:spPr/>
    </dgm:pt>
    <dgm:pt modelId="{FEF0ECB8-5FF7-4DA2-83D8-8B62D0A3DD99}" type="pres">
      <dgm:prSet presAssocID="{E253147F-DB5B-4BF4-9E5E-2CEB0D90CE34}" presName="Name64" presStyleLbl="parChTrans1D2" presStyleIdx="1" presStyleCnt="2"/>
      <dgm:spPr/>
    </dgm:pt>
    <dgm:pt modelId="{D8E34C7C-1EE9-4487-89C1-706DBD30E90A}" type="pres">
      <dgm:prSet presAssocID="{BE8D6737-7824-4AF1-B87B-A8C832AC81CB}" presName="hierRoot2" presStyleCnt="0">
        <dgm:presLayoutVars>
          <dgm:hierBranch val="init"/>
        </dgm:presLayoutVars>
      </dgm:prSet>
      <dgm:spPr/>
    </dgm:pt>
    <dgm:pt modelId="{771E6173-1B00-4523-86A2-904287E1EC4C}" type="pres">
      <dgm:prSet presAssocID="{BE8D6737-7824-4AF1-B87B-A8C832AC81CB}" presName="rootComposite" presStyleCnt="0"/>
      <dgm:spPr/>
    </dgm:pt>
    <dgm:pt modelId="{CDBCFFCC-2C32-4A50-8BA2-7FDE5B34F223}" type="pres">
      <dgm:prSet presAssocID="{BE8D6737-7824-4AF1-B87B-A8C832AC81CB}" presName="rootText" presStyleLbl="node2" presStyleIdx="1" presStyleCnt="2" custScaleX="194486" custScaleY="172325" custLinFactNeighborX="3669" custLinFactNeighborY="2597">
        <dgm:presLayoutVars>
          <dgm:chPref val="3"/>
        </dgm:presLayoutVars>
      </dgm:prSet>
      <dgm:spPr/>
    </dgm:pt>
    <dgm:pt modelId="{5E060D21-AA6E-4B80-8B5A-6FB419EA9C64}" type="pres">
      <dgm:prSet presAssocID="{BE8D6737-7824-4AF1-B87B-A8C832AC81CB}" presName="rootConnector" presStyleLbl="node2" presStyleIdx="1" presStyleCnt="2"/>
      <dgm:spPr/>
    </dgm:pt>
    <dgm:pt modelId="{EFE1E10F-F666-4DC2-8165-B26D2DCD9FA0}" type="pres">
      <dgm:prSet presAssocID="{BE8D6737-7824-4AF1-B87B-A8C832AC81CB}" presName="hierChild4" presStyleCnt="0"/>
      <dgm:spPr/>
    </dgm:pt>
    <dgm:pt modelId="{DCD424EC-C3EC-4CE0-8EAE-1FFA80BBE06A}" type="pres">
      <dgm:prSet presAssocID="{BE8D6737-7824-4AF1-B87B-A8C832AC81CB}" presName="hierChild5" presStyleCnt="0"/>
      <dgm:spPr/>
    </dgm:pt>
    <dgm:pt modelId="{F10DBD6D-9C23-42A5-B9DB-7F320E4E9AD2}" type="pres">
      <dgm:prSet presAssocID="{D8401D85-3FB4-4667-A94D-5FBA2CDDF7F9}" presName="hierChild3" presStyleCnt="0"/>
      <dgm:spPr/>
    </dgm:pt>
  </dgm:ptLst>
  <dgm:cxnLst>
    <dgm:cxn modelId="{56A35B00-3BAB-494C-AD5D-B50BFC8A3182}" type="presOf" srcId="{4224F742-5C08-4E16-A4D1-F5C7384CAD94}" destId="{6EE23E9E-9A2F-44F3-97E5-2B7DEC92B888}" srcOrd="0" destOrd="0" presId="urn:microsoft.com/office/officeart/2009/3/layout/HorizontalOrganizationChart"/>
    <dgm:cxn modelId="{958A0B08-6CD2-4A33-90C1-306A399D44D4}" type="presOf" srcId="{1525F875-2A35-44BA-ADC5-EA3F6C200392}" destId="{8A4A1709-BAB8-4CA1-A8C5-5189A59AC192}" srcOrd="1" destOrd="0" presId="urn:microsoft.com/office/officeart/2009/3/layout/HorizontalOrganizationChart"/>
    <dgm:cxn modelId="{F4F6E220-2E37-4E46-8C62-FA81F4D22418}" type="presOf" srcId="{D8401D85-3FB4-4667-A94D-5FBA2CDDF7F9}" destId="{DD9F2B9D-2E3B-4D0D-B675-F8B85D7ABDEB}" srcOrd="0" destOrd="0" presId="urn:microsoft.com/office/officeart/2009/3/layout/HorizontalOrganizationChart"/>
    <dgm:cxn modelId="{28355A29-38B8-4772-B85D-384C147BA217}" srcId="{4224F742-5C08-4E16-A4D1-F5C7384CAD94}" destId="{D8401D85-3FB4-4667-A94D-5FBA2CDDF7F9}" srcOrd="0" destOrd="0" parTransId="{B01EF493-6E22-45CD-9679-7DAD45C64D6B}" sibTransId="{86B2B941-D88F-4592-8FB3-98234972D4BA}"/>
    <dgm:cxn modelId="{9FD8FE4A-E0BF-48BC-A539-DA8847935376}" type="presOf" srcId="{6FC795C0-0936-4DF7-B5EC-28157310592E}" destId="{DEFDA792-A198-4157-BD1E-0B16B43640AB}" srcOrd="0" destOrd="0" presId="urn:microsoft.com/office/officeart/2009/3/layout/HorizontalOrganizationChart"/>
    <dgm:cxn modelId="{AC65F572-8B72-43F2-B04D-3BFABCC4E047}" type="presOf" srcId="{09B4B265-306E-4D38-911D-844E036E98AB}" destId="{4448F97A-DC4E-402F-A4CB-DF352FE7D433}" srcOrd="0" destOrd="0" presId="urn:microsoft.com/office/officeart/2009/3/layout/HorizontalOrganizationChart"/>
    <dgm:cxn modelId="{A762247E-4412-424B-B1BB-E756C0CABD17}" type="presOf" srcId="{04AE0DF8-7D54-4317-8F32-81958993307A}" destId="{B47585B7-C93C-4D24-8693-BA5E0AA84F9F}" srcOrd="0" destOrd="0" presId="urn:microsoft.com/office/officeart/2009/3/layout/HorizontalOrganizationChart"/>
    <dgm:cxn modelId="{9227F883-73FD-4D02-8E81-24DDD35B9611}" type="presOf" srcId="{013C69E5-0BEF-417E-8036-25198B9EAE82}" destId="{8ED5D67E-3499-43E0-B0D8-4A9F0F2F7F8D}" srcOrd="0" destOrd="0" presId="urn:microsoft.com/office/officeart/2009/3/layout/HorizontalOrganizationChart"/>
    <dgm:cxn modelId="{BAD6088F-6D1F-40E0-8826-0C6F3D8143B4}" srcId="{6FC795C0-0936-4DF7-B5EC-28157310592E}" destId="{04AE0DF8-7D54-4317-8F32-81958993307A}" srcOrd="0" destOrd="0" parTransId="{09B4B265-306E-4D38-911D-844E036E98AB}" sibTransId="{D48EB75B-2FA2-4916-B9F0-BB12155CFEB6}"/>
    <dgm:cxn modelId="{150A958F-D67A-4FFB-91F9-81A6B363585C}" type="presOf" srcId="{D8401D85-3FB4-4667-A94D-5FBA2CDDF7F9}" destId="{9748484F-C8A6-4909-9717-D45678378468}" srcOrd="1" destOrd="0" presId="urn:microsoft.com/office/officeart/2009/3/layout/HorizontalOrganizationChart"/>
    <dgm:cxn modelId="{17BE8393-A9E3-4301-9574-28A9E2A0CB65}" type="presOf" srcId="{04AE0DF8-7D54-4317-8F32-81958993307A}" destId="{59ABA070-DEB7-4EEE-BFFB-CCFEEE72C9B6}" srcOrd="1" destOrd="0" presId="urn:microsoft.com/office/officeart/2009/3/layout/HorizontalOrganizationChart"/>
    <dgm:cxn modelId="{905ABCC3-69B7-4B32-AA38-A1FFBA5ECDFF}" srcId="{D8401D85-3FB4-4667-A94D-5FBA2CDDF7F9}" destId="{BE8D6737-7824-4AF1-B87B-A8C832AC81CB}" srcOrd="1" destOrd="0" parTransId="{E253147F-DB5B-4BF4-9E5E-2CEB0D90CE34}" sibTransId="{8888F837-9D79-4F08-83B3-474A67DBC787}"/>
    <dgm:cxn modelId="{550255C8-BE26-4497-BB9D-3818F1B52DB3}" type="presOf" srcId="{E253147F-DB5B-4BF4-9E5E-2CEB0D90CE34}" destId="{FEF0ECB8-5FF7-4DA2-83D8-8B62D0A3DD99}" srcOrd="0" destOrd="0" presId="urn:microsoft.com/office/officeart/2009/3/layout/HorizontalOrganizationChart"/>
    <dgm:cxn modelId="{35BA8ECE-9B11-4A39-AC59-C64A4BB0E260}" type="presOf" srcId="{BE8D6737-7824-4AF1-B87B-A8C832AC81CB}" destId="{CDBCFFCC-2C32-4A50-8BA2-7FDE5B34F223}" srcOrd="0" destOrd="0" presId="urn:microsoft.com/office/officeart/2009/3/layout/HorizontalOrganizationChart"/>
    <dgm:cxn modelId="{03BC18D8-8939-4DA6-99AC-9689BA803F94}" type="presOf" srcId="{6FC795C0-0936-4DF7-B5EC-28157310592E}" destId="{4AC31095-C2AB-4725-838B-F62E9DFED0AA}" srcOrd="1" destOrd="0" presId="urn:microsoft.com/office/officeart/2009/3/layout/HorizontalOrganizationChart"/>
    <dgm:cxn modelId="{F51C7CEA-BB85-46CA-8717-85198C99C9F8}" srcId="{D8401D85-3FB4-4667-A94D-5FBA2CDDF7F9}" destId="{6FC795C0-0936-4DF7-B5EC-28157310592E}" srcOrd="0" destOrd="0" parTransId="{013C69E5-0BEF-417E-8036-25198B9EAE82}" sibTransId="{AED28989-A623-48CE-A533-A9178A6270EA}"/>
    <dgm:cxn modelId="{AB013AED-33FE-4DAC-B6A8-117EE851488C}" type="presOf" srcId="{1525F875-2A35-44BA-ADC5-EA3F6C200392}" destId="{029B2A85-7E70-4686-AE15-DB1DEA90B3AF}" srcOrd="0" destOrd="0" presId="urn:microsoft.com/office/officeart/2009/3/layout/HorizontalOrganizationChart"/>
    <dgm:cxn modelId="{F866C6F3-DF3B-4A41-88E3-B59C0A481009}" type="presOf" srcId="{C2FBFA0F-E2A4-4F05-8400-1E4060B2F09C}" destId="{57F8C6B6-5875-4393-8F92-129E5A486524}" srcOrd="0" destOrd="0" presId="urn:microsoft.com/office/officeart/2009/3/layout/HorizontalOrganizationChart"/>
    <dgm:cxn modelId="{1C208BF7-9C1E-4E19-9B9A-EA9C475B815F}" type="presOf" srcId="{BE8D6737-7824-4AF1-B87B-A8C832AC81CB}" destId="{5E060D21-AA6E-4B80-8B5A-6FB419EA9C64}" srcOrd="1" destOrd="0" presId="urn:microsoft.com/office/officeart/2009/3/layout/HorizontalOrganizationChart"/>
    <dgm:cxn modelId="{6D9333FB-9939-47CC-ABF4-35C7DA75644C}" srcId="{6FC795C0-0936-4DF7-B5EC-28157310592E}" destId="{1525F875-2A35-44BA-ADC5-EA3F6C200392}" srcOrd="1" destOrd="0" parTransId="{C2FBFA0F-E2A4-4F05-8400-1E4060B2F09C}" sibTransId="{0E6E83F3-6BC4-4AC4-8751-D5F701CFF022}"/>
    <dgm:cxn modelId="{8BB1B099-4EFA-4CB1-BCB3-A42AD48432D0}" type="presParOf" srcId="{6EE23E9E-9A2F-44F3-97E5-2B7DEC92B888}" destId="{D61B3039-9F26-45E5-B402-E449AD36AF1F}" srcOrd="0" destOrd="0" presId="urn:microsoft.com/office/officeart/2009/3/layout/HorizontalOrganizationChart"/>
    <dgm:cxn modelId="{42A504DB-78F1-4515-A04A-1BDA1510D533}" type="presParOf" srcId="{D61B3039-9F26-45E5-B402-E449AD36AF1F}" destId="{DC5EB7BC-EE6A-4F10-8C64-B6A67A0108A2}" srcOrd="0" destOrd="0" presId="urn:microsoft.com/office/officeart/2009/3/layout/HorizontalOrganizationChart"/>
    <dgm:cxn modelId="{D37A5968-22CE-4879-920A-333228D94AB6}" type="presParOf" srcId="{DC5EB7BC-EE6A-4F10-8C64-B6A67A0108A2}" destId="{DD9F2B9D-2E3B-4D0D-B675-F8B85D7ABDEB}" srcOrd="0" destOrd="0" presId="urn:microsoft.com/office/officeart/2009/3/layout/HorizontalOrganizationChart"/>
    <dgm:cxn modelId="{253D9E04-A327-4FC8-9E83-73F822DB48AE}" type="presParOf" srcId="{DC5EB7BC-EE6A-4F10-8C64-B6A67A0108A2}" destId="{9748484F-C8A6-4909-9717-D45678378468}" srcOrd="1" destOrd="0" presId="urn:microsoft.com/office/officeart/2009/3/layout/HorizontalOrganizationChart"/>
    <dgm:cxn modelId="{B8AA1E5C-8BDB-4A90-94D1-69D0161352BD}" type="presParOf" srcId="{D61B3039-9F26-45E5-B402-E449AD36AF1F}" destId="{F631EA48-84C6-40DD-9124-2D4FF87F71C0}" srcOrd="1" destOrd="0" presId="urn:microsoft.com/office/officeart/2009/3/layout/HorizontalOrganizationChart"/>
    <dgm:cxn modelId="{FE61D1C4-A1D8-4031-AAB9-134BEFCBE976}" type="presParOf" srcId="{F631EA48-84C6-40DD-9124-2D4FF87F71C0}" destId="{8ED5D67E-3499-43E0-B0D8-4A9F0F2F7F8D}" srcOrd="0" destOrd="0" presId="urn:microsoft.com/office/officeart/2009/3/layout/HorizontalOrganizationChart"/>
    <dgm:cxn modelId="{38DB4F42-BBE5-4A39-A6DA-1EF6D373C5F5}" type="presParOf" srcId="{F631EA48-84C6-40DD-9124-2D4FF87F71C0}" destId="{6F4F092C-FB1A-4F86-8533-1B73C865FF7E}" srcOrd="1" destOrd="0" presId="urn:microsoft.com/office/officeart/2009/3/layout/HorizontalOrganizationChart"/>
    <dgm:cxn modelId="{CFE72D4D-62A6-4416-856C-FBCFBF763F75}" type="presParOf" srcId="{6F4F092C-FB1A-4F86-8533-1B73C865FF7E}" destId="{C27044D4-B13C-499A-B3EA-6A8036DCBDB1}" srcOrd="0" destOrd="0" presId="urn:microsoft.com/office/officeart/2009/3/layout/HorizontalOrganizationChart"/>
    <dgm:cxn modelId="{89A6AFC3-2F5E-41B6-81D6-396E46A69D64}" type="presParOf" srcId="{C27044D4-B13C-499A-B3EA-6A8036DCBDB1}" destId="{DEFDA792-A198-4157-BD1E-0B16B43640AB}" srcOrd="0" destOrd="0" presId="urn:microsoft.com/office/officeart/2009/3/layout/HorizontalOrganizationChart"/>
    <dgm:cxn modelId="{88FCF996-093F-4E02-8BE9-9078CE4DB3F9}" type="presParOf" srcId="{C27044D4-B13C-499A-B3EA-6A8036DCBDB1}" destId="{4AC31095-C2AB-4725-838B-F62E9DFED0AA}" srcOrd="1" destOrd="0" presId="urn:microsoft.com/office/officeart/2009/3/layout/HorizontalOrganizationChart"/>
    <dgm:cxn modelId="{4A4AC5A8-F3B0-4162-857E-97EA8ACD9F62}" type="presParOf" srcId="{6F4F092C-FB1A-4F86-8533-1B73C865FF7E}" destId="{28631899-D2F7-4E1B-AB4F-204F6719B692}" srcOrd="1" destOrd="0" presId="urn:microsoft.com/office/officeart/2009/3/layout/HorizontalOrganizationChart"/>
    <dgm:cxn modelId="{3BB904D5-363F-4279-8BA4-8D5334B4620A}" type="presParOf" srcId="{28631899-D2F7-4E1B-AB4F-204F6719B692}" destId="{4448F97A-DC4E-402F-A4CB-DF352FE7D433}" srcOrd="0" destOrd="0" presId="urn:microsoft.com/office/officeart/2009/3/layout/HorizontalOrganizationChart"/>
    <dgm:cxn modelId="{A254D8E4-4230-48DC-9732-3292770F93AD}" type="presParOf" srcId="{28631899-D2F7-4E1B-AB4F-204F6719B692}" destId="{43D7EE77-82C3-458A-95C6-29672F3CE88B}" srcOrd="1" destOrd="0" presId="urn:microsoft.com/office/officeart/2009/3/layout/HorizontalOrganizationChart"/>
    <dgm:cxn modelId="{ECDA7A57-5429-42F4-880F-AD6DCA865F50}" type="presParOf" srcId="{43D7EE77-82C3-458A-95C6-29672F3CE88B}" destId="{0FB57242-BBE0-490C-9F11-AAD67E463E36}" srcOrd="0" destOrd="0" presId="urn:microsoft.com/office/officeart/2009/3/layout/HorizontalOrganizationChart"/>
    <dgm:cxn modelId="{181A8CD7-DCA8-44C1-88A3-067434EC3B28}" type="presParOf" srcId="{0FB57242-BBE0-490C-9F11-AAD67E463E36}" destId="{B47585B7-C93C-4D24-8693-BA5E0AA84F9F}" srcOrd="0" destOrd="0" presId="urn:microsoft.com/office/officeart/2009/3/layout/HorizontalOrganizationChart"/>
    <dgm:cxn modelId="{8CF4CB1E-313D-4F2C-9010-9BF53F4560F6}" type="presParOf" srcId="{0FB57242-BBE0-490C-9F11-AAD67E463E36}" destId="{59ABA070-DEB7-4EEE-BFFB-CCFEEE72C9B6}" srcOrd="1" destOrd="0" presId="urn:microsoft.com/office/officeart/2009/3/layout/HorizontalOrganizationChart"/>
    <dgm:cxn modelId="{AB6FE094-85C3-497A-8DC1-F5F78B3FB191}" type="presParOf" srcId="{43D7EE77-82C3-458A-95C6-29672F3CE88B}" destId="{802C5729-FDEB-4B53-A836-E469EDECF01F}" srcOrd="1" destOrd="0" presId="urn:microsoft.com/office/officeart/2009/3/layout/HorizontalOrganizationChart"/>
    <dgm:cxn modelId="{96D9DA32-128A-4380-8517-0DC07CDD050C}" type="presParOf" srcId="{43D7EE77-82C3-458A-95C6-29672F3CE88B}" destId="{B26A5914-F88A-403B-B643-90576E3C61BB}" srcOrd="2" destOrd="0" presId="urn:microsoft.com/office/officeart/2009/3/layout/HorizontalOrganizationChart"/>
    <dgm:cxn modelId="{A91B5535-1CE5-4C57-912B-3D17139DF4CB}" type="presParOf" srcId="{28631899-D2F7-4E1B-AB4F-204F6719B692}" destId="{57F8C6B6-5875-4393-8F92-129E5A486524}" srcOrd="2" destOrd="0" presId="urn:microsoft.com/office/officeart/2009/3/layout/HorizontalOrganizationChart"/>
    <dgm:cxn modelId="{C348EF30-21DE-41DC-A142-1CF59C83DB29}" type="presParOf" srcId="{28631899-D2F7-4E1B-AB4F-204F6719B692}" destId="{774D17E4-9134-4CFC-A7F0-CDA755FEA315}" srcOrd="3" destOrd="0" presId="urn:microsoft.com/office/officeart/2009/3/layout/HorizontalOrganizationChart"/>
    <dgm:cxn modelId="{E7A0BA78-370D-446D-B984-3DDA5EDD370B}" type="presParOf" srcId="{774D17E4-9134-4CFC-A7F0-CDA755FEA315}" destId="{83677CBA-9D94-4F05-A72A-ABC4717F95B2}" srcOrd="0" destOrd="0" presId="urn:microsoft.com/office/officeart/2009/3/layout/HorizontalOrganizationChart"/>
    <dgm:cxn modelId="{8ECE8019-B238-4DE6-8CF2-6C011341686E}" type="presParOf" srcId="{83677CBA-9D94-4F05-A72A-ABC4717F95B2}" destId="{029B2A85-7E70-4686-AE15-DB1DEA90B3AF}" srcOrd="0" destOrd="0" presId="urn:microsoft.com/office/officeart/2009/3/layout/HorizontalOrganizationChart"/>
    <dgm:cxn modelId="{5AEBACA7-3D57-4871-8572-FD60F55ED1CB}" type="presParOf" srcId="{83677CBA-9D94-4F05-A72A-ABC4717F95B2}" destId="{8A4A1709-BAB8-4CA1-A8C5-5189A59AC192}" srcOrd="1" destOrd="0" presId="urn:microsoft.com/office/officeart/2009/3/layout/HorizontalOrganizationChart"/>
    <dgm:cxn modelId="{ACC63322-5484-43A2-AB54-9DC2B9775A1A}" type="presParOf" srcId="{774D17E4-9134-4CFC-A7F0-CDA755FEA315}" destId="{ECB12096-10B5-4746-9182-3C16AE243451}" srcOrd="1" destOrd="0" presId="urn:microsoft.com/office/officeart/2009/3/layout/HorizontalOrganizationChart"/>
    <dgm:cxn modelId="{2D4D27F6-2922-432F-A09A-A7407E09072B}" type="presParOf" srcId="{774D17E4-9134-4CFC-A7F0-CDA755FEA315}" destId="{91602126-C250-4F63-AB93-CC7977BEA8AA}" srcOrd="2" destOrd="0" presId="urn:microsoft.com/office/officeart/2009/3/layout/HorizontalOrganizationChart"/>
    <dgm:cxn modelId="{A9EDCE47-82C2-4352-B102-E2160F5773E1}" type="presParOf" srcId="{6F4F092C-FB1A-4F86-8533-1B73C865FF7E}" destId="{5E35AA7B-FE77-477E-AFCB-762D5009F41E}" srcOrd="2" destOrd="0" presId="urn:microsoft.com/office/officeart/2009/3/layout/HorizontalOrganizationChart"/>
    <dgm:cxn modelId="{26CFE520-066B-4A58-85D1-229417D5D3C7}" type="presParOf" srcId="{F631EA48-84C6-40DD-9124-2D4FF87F71C0}" destId="{FEF0ECB8-5FF7-4DA2-83D8-8B62D0A3DD99}" srcOrd="2" destOrd="0" presId="urn:microsoft.com/office/officeart/2009/3/layout/HorizontalOrganizationChart"/>
    <dgm:cxn modelId="{31563C9C-3C4E-437F-8AFF-FC04E0275070}" type="presParOf" srcId="{F631EA48-84C6-40DD-9124-2D4FF87F71C0}" destId="{D8E34C7C-1EE9-4487-89C1-706DBD30E90A}" srcOrd="3" destOrd="0" presId="urn:microsoft.com/office/officeart/2009/3/layout/HorizontalOrganizationChart"/>
    <dgm:cxn modelId="{3652EE2B-A803-414D-B41B-C40FCE672708}" type="presParOf" srcId="{D8E34C7C-1EE9-4487-89C1-706DBD30E90A}" destId="{771E6173-1B00-4523-86A2-904287E1EC4C}" srcOrd="0" destOrd="0" presId="urn:microsoft.com/office/officeart/2009/3/layout/HorizontalOrganizationChart"/>
    <dgm:cxn modelId="{A2912A22-287F-47FC-9D17-F2373AE07510}" type="presParOf" srcId="{771E6173-1B00-4523-86A2-904287E1EC4C}" destId="{CDBCFFCC-2C32-4A50-8BA2-7FDE5B34F223}" srcOrd="0" destOrd="0" presId="urn:microsoft.com/office/officeart/2009/3/layout/HorizontalOrganizationChart"/>
    <dgm:cxn modelId="{37D20AAA-AEBD-48BC-800C-F72148A8B7A2}" type="presParOf" srcId="{771E6173-1B00-4523-86A2-904287E1EC4C}" destId="{5E060D21-AA6E-4B80-8B5A-6FB419EA9C64}" srcOrd="1" destOrd="0" presId="urn:microsoft.com/office/officeart/2009/3/layout/HorizontalOrganizationChart"/>
    <dgm:cxn modelId="{85009384-6EBA-4A3B-BC01-77FDCAFD96BB}" type="presParOf" srcId="{D8E34C7C-1EE9-4487-89C1-706DBD30E90A}" destId="{EFE1E10F-F666-4DC2-8165-B26D2DCD9FA0}" srcOrd="1" destOrd="0" presId="urn:microsoft.com/office/officeart/2009/3/layout/HorizontalOrganizationChart"/>
    <dgm:cxn modelId="{3D5823E6-645D-449A-B5B8-5233EE518FB3}" type="presParOf" srcId="{D8E34C7C-1EE9-4487-89C1-706DBD30E90A}" destId="{DCD424EC-C3EC-4CE0-8EAE-1FFA80BBE06A}" srcOrd="2" destOrd="0" presId="urn:microsoft.com/office/officeart/2009/3/layout/HorizontalOrganizationChart"/>
    <dgm:cxn modelId="{4A670B35-4578-4A13-A6CB-CEB0529B01B7}" type="presParOf" srcId="{D61B3039-9F26-45E5-B402-E449AD36AF1F}" destId="{F10DBD6D-9C23-42A5-B9DB-7F320E4E9AD2}"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A0E760-1A2D-4116-A09E-1D2A407F9C2F}" type="doc">
      <dgm:prSet loTypeId="urn:microsoft.com/office/officeart/2005/8/layout/venn1" loCatId="relationship" qsTypeId="urn:microsoft.com/office/officeart/2005/8/quickstyle/simple3" qsCatId="simple" csTypeId="urn:microsoft.com/office/officeart/2005/8/colors/colorful1" csCatId="colorful" phldr="1"/>
      <dgm:spPr/>
    </dgm:pt>
    <dgm:pt modelId="{CC1082EC-90E8-4266-AF02-E8CF421FF738}">
      <dgm:prSet phldrT="[Text]" custT="1"/>
      <dgm:spPr/>
      <dgm:t>
        <a:bodyPr/>
        <a:lstStyle/>
        <a:p>
          <a:r>
            <a:rPr lang="en-US" sz="3200" b="1" dirty="0">
              <a:latin typeface="+mj-lt"/>
            </a:rPr>
            <a:t>Poverty</a:t>
          </a:r>
          <a:endParaRPr lang="en-GB" sz="3200" b="1" dirty="0">
            <a:latin typeface="+mj-lt"/>
          </a:endParaRPr>
        </a:p>
      </dgm:t>
    </dgm:pt>
    <dgm:pt modelId="{0EE6333B-3FF4-47CF-AA8A-7698A36B89A6}" type="parTrans" cxnId="{A0BB9FC2-E1C2-407F-B102-326EC54FBE04}">
      <dgm:prSet/>
      <dgm:spPr/>
      <dgm:t>
        <a:bodyPr/>
        <a:lstStyle/>
        <a:p>
          <a:endParaRPr lang="en-GB" sz="2400"/>
        </a:p>
      </dgm:t>
    </dgm:pt>
    <dgm:pt modelId="{1F37AF65-E473-4E9A-9275-D8946296918F}" type="sibTrans" cxnId="{A0BB9FC2-E1C2-407F-B102-326EC54FBE04}">
      <dgm:prSet/>
      <dgm:spPr/>
      <dgm:t>
        <a:bodyPr/>
        <a:lstStyle/>
        <a:p>
          <a:endParaRPr lang="en-GB" sz="2400"/>
        </a:p>
      </dgm:t>
    </dgm:pt>
    <dgm:pt modelId="{B366A469-A8F1-4DCC-9611-85FB2D7E5FCD}">
      <dgm:prSet phldrT="[Text]" custT="1"/>
      <dgm:spPr/>
      <dgm:t>
        <a:bodyPr/>
        <a:lstStyle/>
        <a:p>
          <a:r>
            <a:rPr lang="en-US" sz="3200" b="1" dirty="0" err="1">
              <a:latin typeface="+mj-lt"/>
            </a:rPr>
            <a:t>Unemploy-ment</a:t>
          </a:r>
          <a:endParaRPr lang="en-GB" sz="3200" b="1" dirty="0">
            <a:latin typeface="+mj-lt"/>
          </a:endParaRPr>
        </a:p>
      </dgm:t>
    </dgm:pt>
    <dgm:pt modelId="{CD53833B-8D9A-45F0-A69E-248338FEB33E}" type="parTrans" cxnId="{B36EBECE-76D4-4C61-A31E-347A8783688A}">
      <dgm:prSet/>
      <dgm:spPr/>
      <dgm:t>
        <a:bodyPr/>
        <a:lstStyle/>
        <a:p>
          <a:endParaRPr lang="en-GB" sz="2400"/>
        </a:p>
      </dgm:t>
    </dgm:pt>
    <dgm:pt modelId="{16831180-9A43-4289-90C6-7D391EE91C6D}" type="sibTrans" cxnId="{B36EBECE-76D4-4C61-A31E-347A8783688A}">
      <dgm:prSet/>
      <dgm:spPr/>
      <dgm:t>
        <a:bodyPr/>
        <a:lstStyle/>
        <a:p>
          <a:endParaRPr lang="en-GB" sz="2400"/>
        </a:p>
      </dgm:t>
    </dgm:pt>
    <dgm:pt modelId="{59804FB4-DDCC-4EB0-BA40-E340CFA7B8AB}">
      <dgm:prSet phldrT="[Text]" custT="1"/>
      <dgm:spPr/>
      <dgm:t>
        <a:bodyPr/>
        <a:lstStyle/>
        <a:p>
          <a:r>
            <a:rPr lang="en-US" sz="3200" b="1" dirty="0">
              <a:latin typeface="+mj-lt"/>
            </a:rPr>
            <a:t>Inequality</a:t>
          </a:r>
          <a:endParaRPr lang="en-GB" sz="3200" b="1" dirty="0">
            <a:latin typeface="+mj-lt"/>
          </a:endParaRPr>
        </a:p>
      </dgm:t>
    </dgm:pt>
    <dgm:pt modelId="{62715E8A-E5C9-4154-BA4E-D46DE3F30B2F}" type="parTrans" cxnId="{5FB6E0B9-624E-4225-A624-E0508F68CFD5}">
      <dgm:prSet/>
      <dgm:spPr/>
      <dgm:t>
        <a:bodyPr/>
        <a:lstStyle/>
        <a:p>
          <a:endParaRPr lang="en-GB" sz="2400"/>
        </a:p>
      </dgm:t>
    </dgm:pt>
    <dgm:pt modelId="{AF7BE4F8-91E3-4859-98CE-C8B7DA2F16D9}" type="sibTrans" cxnId="{5FB6E0B9-624E-4225-A624-E0508F68CFD5}">
      <dgm:prSet/>
      <dgm:spPr/>
      <dgm:t>
        <a:bodyPr/>
        <a:lstStyle/>
        <a:p>
          <a:endParaRPr lang="en-GB" sz="2400"/>
        </a:p>
      </dgm:t>
    </dgm:pt>
    <dgm:pt modelId="{9D95E518-6EF5-4A12-9808-89A463DA9E2A}" type="pres">
      <dgm:prSet presAssocID="{C0A0E760-1A2D-4116-A09E-1D2A407F9C2F}" presName="compositeShape" presStyleCnt="0">
        <dgm:presLayoutVars>
          <dgm:chMax val="7"/>
          <dgm:dir/>
          <dgm:resizeHandles val="exact"/>
        </dgm:presLayoutVars>
      </dgm:prSet>
      <dgm:spPr/>
    </dgm:pt>
    <dgm:pt modelId="{D603BDA2-93E4-4667-B8C9-5B912E7B48C6}" type="pres">
      <dgm:prSet presAssocID="{CC1082EC-90E8-4266-AF02-E8CF421FF738}" presName="circ1" presStyleLbl="vennNode1" presStyleIdx="0" presStyleCnt="3" custLinFactNeighborX="-1371"/>
      <dgm:spPr/>
    </dgm:pt>
    <dgm:pt modelId="{34D9944D-C46E-4C18-9F63-87C0D37EF5F0}" type="pres">
      <dgm:prSet presAssocID="{CC1082EC-90E8-4266-AF02-E8CF421FF738}" presName="circ1Tx" presStyleLbl="revTx" presStyleIdx="0" presStyleCnt="0">
        <dgm:presLayoutVars>
          <dgm:chMax val="0"/>
          <dgm:chPref val="0"/>
          <dgm:bulletEnabled val="1"/>
        </dgm:presLayoutVars>
      </dgm:prSet>
      <dgm:spPr/>
    </dgm:pt>
    <dgm:pt modelId="{9534E374-D03D-4741-8DD7-FEAB13C78571}" type="pres">
      <dgm:prSet presAssocID="{B366A469-A8F1-4DCC-9611-85FB2D7E5FCD}" presName="circ2" presStyleLbl="vennNode1" presStyleIdx="1" presStyleCnt="3" custLinFactNeighborX="-1371"/>
      <dgm:spPr/>
    </dgm:pt>
    <dgm:pt modelId="{ECB5A50F-2B94-41C7-B58A-BAC18F4C0286}" type="pres">
      <dgm:prSet presAssocID="{B366A469-A8F1-4DCC-9611-85FB2D7E5FCD}" presName="circ2Tx" presStyleLbl="revTx" presStyleIdx="0" presStyleCnt="0">
        <dgm:presLayoutVars>
          <dgm:chMax val="0"/>
          <dgm:chPref val="0"/>
          <dgm:bulletEnabled val="1"/>
        </dgm:presLayoutVars>
      </dgm:prSet>
      <dgm:spPr/>
    </dgm:pt>
    <dgm:pt modelId="{AF83B56D-BD14-48D1-9E81-164FF7C2C72D}" type="pres">
      <dgm:prSet presAssocID="{59804FB4-DDCC-4EB0-BA40-E340CFA7B8AB}" presName="circ3" presStyleLbl="vennNode1" presStyleIdx="2" presStyleCnt="3" custLinFactNeighborX="-1371"/>
      <dgm:spPr/>
    </dgm:pt>
    <dgm:pt modelId="{D4273D16-F5F1-4DB3-BE91-15D79315C95C}" type="pres">
      <dgm:prSet presAssocID="{59804FB4-DDCC-4EB0-BA40-E340CFA7B8AB}" presName="circ3Tx" presStyleLbl="revTx" presStyleIdx="0" presStyleCnt="0">
        <dgm:presLayoutVars>
          <dgm:chMax val="0"/>
          <dgm:chPref val="0"/>
          <dgm:bulletEnabled val="1"/>
        </dgm:presLayoutVars>
      </dgm:prSet>
      <dgm:spPr/>
    </dgm:pt>
  </dgm:ptLst>
  <dgm:cxnLst>
    <dgm:cxn modelId="{03CD4624-891A-44B2-AC69-558CEF14DF17}" type="presOf" srcId="{59804FB4-DDCC-4EB0-BA40-E340CFA7B8AB}" destId="{D4273D16-F5F1-4DB3-BE91-15D79315C95C}" srcOrd="1" destOrd="0" presId="urn:microsoft.com/office/officeart/2005/8/layout/venn1"/>
    <dgm:cxn modelId="{9996A141-3B48-4A93-9B7A-AB9D076FF500}" type="presOf" srcId="{CC1082EC-90E8-4266-AF02-E8CF421FF738}" destId="{34D9944D-C46E-4C18-9F63-87C0D37EF5F0}" srcOrd="1" destOrd="0" presId="urn:microsoft.com/office/officeart/2005/8/layout/venn1"/>
    <dgm:cxn modelId="{A0C09768-3D0D-463D-9959-1CFE2244E2EC}" type="presOf" srcId="{B366A469-A8F1-4DCC-9611-85FB2D7E5FCD}" destId="{ECB5A50F-2B94-41C7-B58A-BAC18F4C0286}" srcOrd="1" destOrd="0" presId="urn:microsoft.com/office/officeart/2005/8/layout/venn1"/>
    <dgm:cxn modelId="{F12F4554-7A84-4A0A-891E-FB6B70AE0C5A}" type="presOf" srcId="{B366A469-A8F1-4DCC-9611-85FB2D7E5FCD}" destId="{9534E374-D03D-4741-8DD7-FEAB13C78571}" srcOrd="0" destOrd="0" presId="urn:microsoft.com/office/officeart/2005/8/layout/venn1"/>
    <dgm:cxn modelId="{1487FA90-1338-4689-A5B1-8B3E64BA646C}" type="presOf" srcId="{C0A0E760-1A2D-4116-A09E-1D2A407F9C2F}" destId="{9D95E518-6EF5-4A12-9808-89A463DA9E2A}" srcOrd="0" destOrd="0" presId="urn:microsoft.com/office/officeart/2005/8/layout/venn1"/>
    <dgm:cxn modelId="{5FB6E0B9-624E-4225-A624-E0508F68CFD5}" srcId="{C0A0E760-1A2D-4116-A09E-1D2A407F9C2F}" destId="{59804FB4-DDCC-4EB0-BA40-E340CFA7B8AB}" srcOrd="2" destOrd="0" parTransId="{62715E8A-E5C9-4154-BA4E-D46DE3F30B2F}" sibTransId="{AF7BE4F8-91E3-4859-98CE-C8B7DA2F16D9}"/>
    <dgm:cxn modelId="{7ACA48BA-8C11-439C-8F43-EB4DB208AE96}" type="presOf" srcId="{59804FB4-DDCC-4EB0-BA40-E340CFA7B8AB}" destId="{AF83B56D-BD14-48D1-9E81-164FF7C2C72D}" srcOrd="0" destOrd="0" presId="urn:microsoft.com/office/officeart/2005/8/layout/venn1"/>
    <dgm:cxn modelId="{A0BB9FC2-E1C2-407F-B102-326EC54FBE04}" srcId="{C0A0E760-1A2D-4116-A09E-1D2A407F9C2F}" destId="{CC1082EC-90E8-4266-AF02-E8CF421FF738}" srcOrd="0" destOrd="0" parTransId="{0EE6333B-3FF4-47CF-AA8A-7698A36B89A6}" sibTransId="{1F37AF65-E473-4E9A-9275-D8946296918F}"/>
    <dgm:cxn modelId="{B36EBECE-76D4-4C61-A31E-347A8783688A}" srcId="{C0A0E760-1A2D-4116-A09E-1D2A407F9C2F}" destId="{B366A469-A8F1-4DCC-9611-85FB2D7E5FCD}" srcOrd="1" destOrd="0" parTransId="{CD53833B-8D9A-45F0-A69E-248338FEB33E}" sibTransId="{16831180-9A43-4289-90C6-7D391EE91C6D}"/>
    <dgm:cxn modelId="{682E14F7-A761-4039-BB8D-3A01B0BAC4D6}" type="presOf" srcId="{CC1082EC-90E8-4266-AF02-E8CF421FF738}" destId="{D603BDA2-93E4-4667-B8C9-5B912E7B48C6}" srcOrd="0" destOrd="0" presId="urn:microsoft.com/office/officeart/2005/8/layout/venn1"/>
    <dgm:cxn modelId="{882FF2BA-853A-4058-AA79-1F6F633A4B9F}" type="presParOf" srcId="{9D95E518-6EF5-4A12-9808-89A463DA9E2A}" destId="{D603BDA2-93E4-4667-B8C9-5B912E7B48C6}" srcOrd="0" destOrd="0" presId="urn:microsoft.com/office/officeart/2005/8/layout/venn1"/>
    <dgm:cxn modelId="{31F6CA1D-8ADF-48CC-985D-BC191B230364}" type="presParOf" srcId="{9D95E518-6EF5-4A12-9808-89A463DA9E2A}" destId="{34D9944D-C46E-4C18-9F63-87C0D37EF5F0}" srcOrd="1" destOrd="0" presId="urn:microsoft.com/office/officeart/2005/8/layout/venn1"/>
    <dgm:cxn modelId="{331D8640-9218-4DA7-8CDD-9C4FB3A95315}" type="presParOf" srcId="{9D95E518-6EF5-4A12-9808-89A463DA9E2A}" destId="{9534E374-D03D-4741-8DD7-FEAB13C78571}" srcOrd="2" destOrd="0" presId="urn:microsoft.com/office/officeart/2005/8/layout/venn1"/>
    <dgm:cxn modelId="{8833C924-6D9C-4A8A-9E38-A269DB7C0EA6}" type="presParOf" srcId="{9D95E518-6EF5-4A12-9808-89A463DA9E2A}" destId="{ECB5A50F-2B94-41C7-B58A-BAC18F4C0286}" srcOrd="3" destOrd="0" presId="urn:microsoft.com/office/officeart/2005/8/layout/venn1"/>
    <dgm:cxn modelId="{FA7E9A10-8E4C-4353-96B7-68D98BD9EB66}" type="presParOf" srcId="{9D95E518-6EF5-4A12-9808-89A463DA9E2A}" destId="{AF83B56D-BD14-48D1-9E81-164FF7C2C72D}" srcOrd="4" destOrd="0" presId="urn:microsoft.com/office/officeart/2005/8/layout/venn1"/>
    <dgm:cxn modelId="{09F3BD3B-7660-4165-9667-7960890B5F9A}" type="presParOf" srcId="{9D95E518-6EF5-4A12-9808-89A463DA9E2A}" destId="{D4273D16-F5F1-4DB3-BE91-15D79315C95C}"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8FEE94-66E2-4209-88C8-D6F946454A08}"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C34C161D-C1D9-4B16-B96B-4FFD74CE2491}">
      <dgm:prSet phldrT="[Text]" custT="1"/>
      <dgm:spPr/>
      <dgm:t>
        <a:bodyPr/>
        <a:lstStyle/>
        <a:p>
          <a:pPr algn="l"/>
          <a:r>
            <a:rPr lang="en-US" sz="3200" dirty="0"/>
            <a:t>Reach the         poor and vulnerable</a:t>
          </a:r>
        </a:p>
        <a:p>
          <a:pPr algn="l"/>
          <a:endParaRPr lang="en-US" sz="3200" dirty="0"/>
        </a:p>
      </dgm:t>
    </dgm:pt>
    <dgm:pt modelId="{D3BC490C-8FAD-4103-A73E-B30620EC3080}" type="parTrans" cxnId="{D24100A5-6CDD-477E-BF00-982B2693046C}">
      <dgm:prSet/>
      <dgm:spPr/>
      <dgm:t>
        <a:bodyPr/>
        <a:lstStyle/>
        <a:p>
          <a:endParaRPr lang="en-US"/>
        </a:p>
      </dgm:t>
    </dgm:pt>
    <dgm:pt modelId="{84F021E2-0DE9-470B-A4B2-FCA80A0D483D}" type="sibTrans" cxnId="{D24100A5-6CDD-477E-BF00-982B2693046C}">
      <dgm:prSet/>
      <dgm:spPr/>
      <dgm:t>
        <a:bodyPr/>
        <a:lstStyle/>
        <a:p>
          <a:endParaRPr lang="en-US"/>
        </a:p>
      </dgm:t>
    </dgm:pt>
    <dgm:pt modelId="{50C769C9-99F2-4718-99A9-E2BF844E498B}">
      <dgm:prSet phldrT="[Text]" custT="1"/>
      <dgm:spPr/>
      <dgm:t>
        <a:bodyPr/>
        <a:lstStyle/>
        <a:p>
          <a:pPr algn="r"/>
          <a:r>
            <a:rPr lang="en-US" sz="3000" dirty="0"/>
            <a:t>Produce             valuable                                assets and        services</a:t>
          </a:r>
        </a:p>
        <a:p>
          <a:pPr algn="r"/>
          <a:endParaRPr lang="en-US" sz="3200" dirty="0"/>
        </a:p>
      </dgm:t>
    </dgm:pt>
    <dgm:pt modelId="{78D8548C-A604-4FFC-B8F2-B390938B06B5}" type="parTrans" cxnId="{03B24486-FBDF-465E-85B3-9E917E2F1973}">
      <dgm:prSet/>
      <dgm:spPr/>
      <dgm:t>
        <a:bodyPr/>
        <a:lstStyle/>
        <a:p>
          <a:endParaRPr lang="en-US"/>
        </a:p>
      </dgm:t>
    </dgm:pt>
    <dgm:pt modelId="{126C2377-0B9B-4C6C-A8AD-34344CEA0DCE}" type="sibTrans" cxnId="{03B24486-FBDF-465E-85B3-9E917E2F1973}">
      <dgm:prSet/>
      <dgm:spPr/>
      <dgm:t>
        <a:bodyPr/>
        <a:lstStyle/>
        <a:p>
          <a:endParaRPr lang="en-US"/>
        </a:p>
      </dgm:t>
    </dgm:pt>
    <dgm:pt modelId="{DA528B01-BDBF-40AA-B230-5FCC60DF4B99}">
      <dgm:prSet phldrT="[Text]" custT="1"/>
      <dgm:spPr/>
      <dgm:t>
        <a:bodyPr/>
        <a:lstStyle/>
        <a:p>
          <a:pPr algn="r"/>
          <a:endParaRPr lang="en-US" sz="3200" dirty="0"/>
        </a:p>
        <a:p>
          <a:pPr algn="r"/>
          <a:endParaRPr lang="en-US" sz="3200" dirty="0"/>
        </a:p>
        <a:p>
          <a:pPr algn="r"/>
          <a:r>
            <a:rPr lang="en-US" sz="3200" dirty="0"/>
            <a:t>Promote             household      development</a:t>
          </a:r>
        </a:p>
      </dgm:t>
    </dgm:pt>
    <dgm:pt modelId="{E04E6429-4BD6-4770-9039-0582ECE24C56}" type="parTrans" cxnId="{BCFAB457-7B86-4A56-9215-DDA4919DF436}">
      <dgm:prSet/>
      <dgm:spPr/>
      <dgm:t>
        <a:bodyPr/>
        <a:lstStyle/>
        <a:p>
          <a:endParaRPr lang="en-US"/>
        </a:p>
      </dgm:t>
    </dgm:pt>
    <dgm:pt modelId="{B420E927-3593-4081-9B7C-FF83944FC622}" type="sibTrans" cxnId="{BCFAB457-7B86-4A56-9215-DDA4919DF436}">
      <dgm:prSet/>
      <dgm:spPr/>
      <dgm:t>
        <a:bodyPr/>
        <a:lstStyle/>
        <a:p>
          <a:endParaRPr lang="en-US"/>
        </a:p>
      </dgm:t>
    </dgm:pt>
    <dgm:pt modelId="{90ED2429-9E33-4313-9B0D-9149BD1BE4FB}">
      <dgm:prSet phldrT="[Text]" custT="1"/>
      <dgm:spPr/>
      <dgm:t>
        <a:bodyPr/>
        <a:lstStyle/>
        <a:p>
          <a:pPr algn="l"/>
          <a:endParaRPr lang="en-US" sz="3200" dirty="0"/>
        </a:p>
        <a:p>
          <a:pPr algn="l"/>
          <a:endParaRPr lang="en-US" sz="3200" dirty="0"/>
        </a:p>
        <a:p>
          <a:pPr algn="l"/>
          <a:r>
            <a:rPr lang="en-US" sz="3200" dirty="0"/>
            <a:t>Create                decent       employment</a:t>
          </a:r>
        </a:p>
      </dgm:t>
    </dgm:pt>
    <dgm:pt modelId="{EDB4FB8A-C4B2-47D2-9110-55CB25EC5BCC}" type="parTrans" cxnId="{EAB9F8F2-BCBC-4C94-972E-2BFF47FE8598}">
      <dgm:prSet/>
      <dgm:spPr/>
      <dgm:t>
        <a:bodyPr/>
        <a:lstStyle/>
        <a:p>
          <a:endParaRPr lang="en-US"/>
        </a:p>
      </dgm:t>
    </dgm:pt>
    <dgm:pt modelId="{A855988C-1415-4A0F-B692-B166792E339F}" type="sibTrans" cxnId="{EAB9F8F2-BCBC-4C94-972E-2BFF47FE8598}">
      <dgm:prSet/>
      <dgm:spPr/>
      <dgm:t>
        <a:bodyPr/>
        <a:lstStyle/>
        <a:p>
          <a:endParaRPr lang="en-US"/>
        </a:p>
      </dgm:t>
    </dgm:pt>
    <dgm:pt modelId="{4E9F70B0-B4FE-4A1D-A939-1A26D121C03B}" type="pres">
      <dgm:prSet presAssocID="{248FEE94-66E2-4209-88C8-D6F946454A08}" presName="Name0" presStyleCnt="0">
        <dgm:presLayoutVars>
          <dgm:chMax val="7"/>
          <dgm:dir/>
          <dgm:resizeHandles val="exact"/>
        </dgm:presLayoutVars>
      </dgm:prSet>
      <dgm:spPr/>
    </dgm:pt>
    <dgm:pt modelId="{403178CD-97F0-4914-9882-0A8BF8FCC4D3}" type="pres">
      <dgm:prSet presAssocID="{248FEE94-66E2-4209-88C8-D6F946454A08}" presName="ellipse1" presStyleLbl="vennNode1" presStyleIdx="0" presStyleCnt="4" custScaleX="153880" custScaleY="89055" custLinFactNeighborX="36674" custLinFactNeighborY="-1376">
        <dgm:presLayoutVars>
          <dgm:bulletEnabled val="1"/>
        </dgm:presLayoutVars>
      </dgm:prSet>
      <dgm:spPr/>
    </dgm:pt>
    <dgm:pt modelId="{41FEC6ED-5148-4426-8526-1D5E1314C272}" type="pres">
      <dgm:prSet presAssocID="{248FEE94-66E2-4209-88C8-D6F946454A08}" presName="ellipse2" presStyleLbl="vennNode1" presStyleIdx="1" presStyleCnt="4" custScaleX="174190" custLinFactNeighborX="-12510" custLinFactNeighborY="-5978">
        <dgm:presLayoutVars>
          <dgm:bulletEnabled val="1"/>
        </dgm:presLayoutVars>
      </dgm:prSet>
      <dgm:spPr/>
    </dgm:pt>
    <dgm:pt modelId="{65783166-55F8-4A17-ADE9-8DE9B17B6A84}" type="pres">
      <dgm:prSet presAssocID="{248FEE94-66E2-4209-88C8-D6F946454A08}" presName="ellipse3" presStyleLbl="vennNode1" presStyleIdx="2" presStyleCnt="4" custScaleX="162049" custScaleY="92676" custLinFactNeighborX="28197" custLinFactNeighborY="-2302">
        <dgm:presLayoutVars>
          <dgm:bulletEnabled val="1"/>
        </dgm:presLayoutVars>
      </dgm:prSet>
      <dgm:spPr/>
    </dgm:pt>
    <dgm:pt modelId="{6FF82630-C984-46E2-8627-56BCFCFDB400}" type="pres">
      <dgm:prSet presAssocID="{248FEE94-66E2-4209-88C8-D6F946454A08}" presName="ellipse4" presStyleLbl="vennNode1" presStyleIdx="3" presStyleCnt="4" custScaleX="169669" custLinFactNeighborX="-26353" custLinFactNeighborY="-961">
        <dgm:presLayoutVars>
          <dgm:bulletEnabled val="1"/>
        </dgm:presLayoutVars>
      </dgm:prSet>
      <dgm:spPr/>
    </dgm:pt>
  </dgm:ptLst>
  <dgm:cxnLst>
    <dgm:cxn modelId="{B637BA05-0463-4EE3-91B0-C9857CF22BC6}" type="presOf" srcId="{50C769C9-99F2-4718-99A9-E2BF844E498B}" destId="{65783166-55F8-4A17-ADE9-8DE9B17B6A84}" srcOrd="0" destOrd="0" presId="urn:microsoft.com/office/officeart/2005/8/layout/rings+Icon"/>
    <dgm:cxn modelId="{F244D442-02C7-4EB3-80AD-5A0245DB9F66}" type="presOf" srcId="{C34C161D-C1D9-4B16-B96B-4FFD74CE2491}" destId="{403178CD-97F0-4914-9882-0A8BF8FCC4D3}" srcOrd="0" destOrd="0" presId="urn:microsoft.com/office/officeart/2005/8/layout/rings+Icon"/>
    <dgm:cxn modelId="{BCFAB457-7B86-4A56-9215-DDA4919DF436}" srcId="{248FEE94-66E2-4209-88C8-D6F946454A08}" destId="{DA528B01-BDBF-40AA-B230-5FCC60DF4B99}" srcOrd="3" destOrd="0" parTransId="{E04E6429-4BD6-4770-9039-0582ECE24C56}" sibTransId="{B420E927-3593-4081-9B7C-FF83944FC622}"/>
    <dgm:cxn modelId="{C6581482-E4BB-4014-B6DD-2C4CE1B1F1E4}" type="presOf" srcId="{90ED2429-9E33-4313-9B0D-9149BD1BE4FB}" destId="{41FEC6ED-5148-4426-8526-1D5E1314C272}" srcOrd="0" destOrd="0" presId="urn:microsoft.com/office/officeart/2005/8/layout/rings+Icon"/>
    <dgm:cxn modelId="{03B24486-FBDF-465E-85B3-9E917E2F1973}" srcId="{248FEE94-66E2-4209-88C8-D6F946454A08}" destId="{50C769C9-99F2-4718-99A9-E2BF844E498B}" srcOrd="2" destOrd="0" parTransId="{78D8548C-A604-4FFC-B8F2-B390938B06B5}" sibTransId="{126C2377-0B9B-4C6C-A8AD-34344CEA0DCE}"/>
    <dgm:cxn modelId="{65E93C9F-9F7C-47BC-BEEB-9070385FA9E8}" type="presOf" srcId="{248FEE94-66E2-4209-88C8-D6F946454A08}" destId="{4E9F70B0-B4FE-4A1D-A939-1A26D121C03B}" srcOrd="0" destOrd="0" presId="urn:microsoft.com/office/officeart/2005/8/layout/rings+Icon"/>
    <dgm:cxn modelId="{D24100A5-6CDD-477E-BF00-982B2693046C}" srcId="{248FEE94-66E2-4209-88C8-D6F946454A08}" destId="{C34C161D-C1D9-4B16-B96B-4FFD74CE2491}" srcOrd="0" destOrd="0" parTransId="{D3BC490C-8FAD-4103-A73E-B30620EC3080}" sibTransId="{84F021E2-0DE9-470B-A4B2-FCA80A0D483D}"/>
    <dgm:cxn modelId="{EAB9F8F2-BCBC-4C94-972E-2BFF47FE8598}" srcId="{248FEE94-66E2-4209-88C8-D6F946454A08}" destId="{90ED2429-9E33-4313-9B0D-9149BD1BE4FB}" srcOrd="1" destOrd="0" parTransId="{EDB4FB8A-C4B2-47D2-9110-55CB25EC5BCC}" sibTransId="{A855988C-1415-4A0F-B692-B166792E339F}"/>
    <dgm:cxn modelId="{EF32E8FA-EF4B-4A6C-9EDE-8972C413CE1C}" type="presOf" srcId="{DA528B01-BDBF-40AA-B230-5FCC60DF4B99}" destId="{6FF82630-C984-46E2-8627-56BCFCFDB400}" srcOrd="0" destOrd="0" presId="urn:microsoft.com/office/officeart/2005/8/layout/rings+Icon"/>
    <dgm:cxn modelId="{A313F5C5-4559-4055-8C2E-23CB4137B8D9}" type="presParOf" srcId="{4E9F70B0-B4FE-4A1D-A939-1A26D121C03B}" destId="{403178CD-97F0-4914-9882-0A8BF8FCC4D3}" srcOrd="0" destOrd="0" presId="urn:microsoft.com/office/officeart/2005/8/layout/rings+Icon"/>
    <dgm:cxn modelId="{480A53AD-0E29-423E-BE40-5B982EEAE5CC}" type="presParOf" srcId="{4E9F70B0-B4FE-4A1D-A939-1A26D121C03B}" destId="{41FEC6ED-5148-4426-8526-1D5E1314C272}" srcOrd="1" destOrd="0" presId="urn:microsoft.com/office/officeart/2005/8/layout/rings+Icon"/>
    <dgm:cxn modelId="{0FAD2A40-9247-404C-B3D1-2C86D5B5142D}" type="presParOf" srcId="{4E9F70B0-B4FE-4A1D-A939-1A26D121C03B}" destId="{65783166-55F8-4A17-ADE9-8DE9B17B6A84}" srcOrd="2" destOrd="0" presId="urn:microsoft.com/office/officeart/2005/8/layout/rings+Icon"/>
    <dgm:cxn modelId="{B4A5BD73-AD06-4FCA-8C96-1BD434E51211}" type="presParOf" srcId="{4E9F70B0-B4FE-4A1D-A939-1A26D121C03B}" destId="{6FF82630-C984-46E2-8627-56BCFCFDB400}" srcOrd="3"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8FEE94-66E2-4209-88C8-D6F946454A08}"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C34C161D-C1D9-4B16-B96B-4FFD74CE2491}">
      <dgm:prSet phldrT="[Text]" custT="1"/>
      <dgm:spPr/>
      <dgm:t>
        <a:bodyPr/>
        <a:lstStyle/>
        <a:p>
          <a:pPr algn="l"/>
          <a:r>
            <a:rPr lang="en-US" sz="3200" dirty="0"/>
            <a:t>Reach the         poor and vulnerable</a:t>
          </a:r>
        </a:p>
        <a:p>
          <a:pPr algn="l"/>
          <a:endParaRPr lang="en-US" sz="3200" dirty="0"/>
        </a:p>
      </dgm:t>
    </dgm:pt>
    <dgm:pt modelId="{D3BC490C-8FAD-4103-A73E-B30620EC3080}" type="parTrans" cxnId="{D24100A5-6CDD-477E-BF00-982B2693046C}">
      <dgm:prSet/>
      <dgm:spPr/>
      <dgm:t>
        <a:bodyPr/>
        <a:lstStyle/>
        <a:p>
          <a:endParaRPr lang="en-US"/>
        </a:p>
      </dgm:t>
    </dgm:pt>
    <dgm:pt modelId="{84F021E2-0DE9-470B-A4B2-FCA80A0D483D}" type="sibTrans" cxnId="{D24100A5-6CDD-477E-BF00-982B2693046C}">
      <dgm:prSet/>
      <dgm:spPr/>
      <dgm:t>
        <a:bodyPr/>
        <a:lstStyle/>
        <a:p>
          <a:endParaRPr lang="en-US"/>
        </a:p>
      </dgm:t>
    </dgm:pt>
    <dgm:pt modelId="{50C769C9-99F2-4718-99A9-E2BF844E498B}">
      <dgm:prSet phldrT="[Text]" custT="1"/>
      <dgm:spPr/>
      <dgm:t>
        <a:bodyPr/>
        <a:lstStyle/>
        <a:p>
          <a:pPr algn="r"/>
          <a:r>
            <a:rPr lang="en-US" sz="3000" dirty="0"/>
            <a:t>Produce             valuable                                assets and        services</a:t>
          </a:r>
        </a:p>
        <a:p>
          <a:pPr algn="r"/>
          <a:endParaRPr lang="en-US" sz="3200" dirty="0"/>
        </a:p>
      </dgm:t>
    </dgm:pt>
    <dgm:pt modelId="{78D8548C-A604-4FFC-B8F2-B390938B06B5}" type="parTrans" cxnId="{03B24486-FBDF-465E-85B3-9E917E2F1973}">
      <dgm:prSet/>
      <dgm:spPr/>
      <dgm:t>
        <a:bodyPr/>
        <a:lstStyle/>
        <a:p>
          <a:endParaRPr lang="en-US"/>
        </a:p>
      </dgm:t>
    </dgm:pt>
    <dgm:pt modelId="{126C2377-0B9B-4C6C-A8AD-34344CEA0DCE}" type="sibTrans" cxnId="{03B24486-FBDF-465E-85B3-9E917E2F1973}">
      <dgm:prSet/>
      <dgm:spPr/>
      <dgm:t>
        <a:bodyPr/>
        <a:lstStyle/>
        <a:p>
          <a:endParaRPr lang="en-US"/>
        </a:p>
      </dgm:t>
    </dgm:pt>
    <dgm:pt modelId="{DA528B01-BDBF-40AA-B230-5FCC60DF4B99}">
      <dgm:prSet phldrT="[Text]" custT="1"/>
      <dgm:spPr/>
      <dgm:t>
        <a:bodyPr/>
        <a:lstStyle/>
        <a:p>
          <a:pPr algn="r"/>
          <a:endParaRPr lang="en-US" sz="3200" dirty="0"/>
        </a:p>
        <a:p>
          <a:pPr algn="r"/>
          <a:endParaRPr lang="en-US" sz="3200" dirty="0"/>
        </a:p>
        <a:p>
          <a:pPr algn="r"/>
          <a:r>
            <a:rPr lang="en-US" sz="3200" dirty="0"/>
            <a:t>Promote             household      development</a:t>
          </a:r>
        </a:p>
      </dgm:t>
    </dgm:pt>
    <dgm:pt modelId="{E04E6429-4BD6-4770-9039-0582ECE24C56}" type="parTrans" cxnId="{BCFAB457-7B86-4A56-9215-DDA4919DF436}">
      <dgm:prSet/>
      <dgm:spPr/>
      <dgm:t>
        <a:bodyPr/>
        <a:lstStyle/>
        <a:p>
          <a:endParaRPr lang="en-US"/>
        </a:p>
      </dgm:t>
    </dgm:pt>
    <dgm:pt modelId="{B420E927-3593-4081-9B7C-FF83944FC622}" type="sibTrans" cxnId="{BCFAB457-7B86-4A56-9215-DDA4919DF436}">
      <dgm:prSet/>
      <dgm:spPr/>
      <dgm:t>
        <a:bodyPr/>
        <a:lstStyle/>
        <a:p>
          <a:endParaRPr lang="en-US"/>
        </a:p>
      </dgm:t>
    </dgm:pt>
    <dgm:pt modelId="{90ED2429-9E33-4313-9B0D-9149BD1BE4FB}">
      <dgm:prSet phldrT="[Text]" custT="1"/>
      <dgm:spPr/>
      <dgm:t>
        <a:bodyPr/>
        <a:lstStyle/>
        <a:p>
          <a:pPr algn="l"/>
          <a:endParaRPr lang="en-US" sz="3200" dirty="0"/>
        </a:p>
        <a:p>
          <a:pPr algn="l"/>
          <a:endParaRPr lang="en-US" sz="3200" dirty="0"/>
        </a:p>
        <a:p>
          <a:pPr algn="l"/>
          <a:r>
            <a:rPr lang="en-US" sz="3200" dirty="0"/>
            <a:t>Create                decent       employment</a:t>
          </a:r>
        </a:p>
      </dgm:t>
    </dgm:pt>
    <dgm:pt modelId="{EDB4FB8A-C4B2-47D2-9110-55CB25EC5BCC}" type="parTrans" cxnId="{EAB9F8F2-BCBC-4C94-972E-2BFF47FE8598}">
      <dgm:prSet/>
      <dgm:spPr/>
      <dgm:t>
        <a:bodyPr/>
        <a:lstStyle/>
        <a:p>
          <a:endParaRPr lang="en-US"/>
        </a:p>
      </dgm:t>
    </dgm:pt>
    <dgm:pt modelId="{A855988C-1415-4A0F-B692-B166792E339F}" type="sibTrans" cxnId="{EAB9F8F2-BCBC-4C94-972E-2BFF47FE8598}">
      <dgm:prSet/>
      <dgm:spPr/>
      <dgm:t>
        <a:bodyPr/>
        <a:lstStyle/>
        <a:p>
          <a:endParaRPr lang="en-US"/>
        </a:p>
      </dgm:t>
    </dgm:pt>
    <dgm:pt modelId="{4E9F70B0-B4FE-4A1D-A939-1A26D121C03B}" type="pres">
      <dgm:prSet presAssocID="{248FEE94-66E2-4209-88C8-D6F946454A08}" presName="Name0" presStyleCnt="0">
        <dgm:presLayoutVars>
          <dgm:chMax val="7"/>
          <dgm:dir/>
          <dgm:resizeHandles val="exact"/>
        </dgm:presLayoutVars>
      </dgm:prSet>
      <dgm:spPr/>
    </dgm:pt>
    <dgm:pt modelId="{403178CD-97F0-4914-9882-0A8BF8FCC4D3}" type="pres">
      <dgm:prSet presAssocID="{248FEE94-66E2-4209-88C8-D6F946454A08}" presName="ellipse1" presStyleLbl="vennNode1" presStyleIdx="0" presStyleCnt="4" custScaleX="153880" custScaleY="89055" custLinFactNeighborX="36674" custLinFactNeighborY="-1376">
        <dgm:presLayoutVars>
          <dgm:bulletEnabled val="1"/>
        </dgm:presLayoutVars>
      </dgm:prSet>
      <dgm:spPr/>
    </dgm:pt>
    <dgm:pt modelId="{41FEC6ED-5148-4426-8526-1D5E1314C272}" type="pres">
      <dgm:prSet presAssocID="{248FEE94-66E2-4209-88C8-D6F946454A08}" presName="ellipse2" presStyleLbl="vennNode1" presStyleIdx="1" presStyleCnt="4" custScaleX="174190" custLinFactNeighborX="-12510" custLinFactNeighborY="-5978">
        <dgm:presLayoutVars>
          <dgm:bulletEnabled val="1"/>
        </dgm:presLayoutVars>
      </dgm:prSet>
      <dgm:spPr/>
    </dgm:pt>
    <dgm:pt modelId="{65783166-55F8-4A17-ADE9-8DE9B17B6A84}" type="pres">
      <dgm:prSet presAssocID="{248FEE94-66E2-4209-88C8-D6F946454A08}" presName="ellipse3" presStyleLbl="vennNode1" presStyleIdx="2" presStyleCnt="4" custScaleX="162049" custScaleY="92676" custLinFactNeighborX="28197" custLinFactNeighborY="-2302">
        <dgm:presLayoutVars>
          <dgm:bulletEnabled val="1"/>
        </dgm:presLayoutVars>
      </dgm:prSet>
      <dgm:spPr/>
    </dgm:pt>
    <dgm:pt modelId="{6FF82630-C984-46E2-8627-56BCFCFDB400}" type="pres">
      <dgm:prSet presAssocID="{248FEE94-66E2-4209-88C8-D6F946454A08}" presName="ellipse4" presStyleLbl="vennNode1" presStyleIdx="3" presStyleCnt="4" custScaleX="169669" custLinFactNeighborX="-26353" custLinFactNeighborY="-961">
        <dgm:presLayoutVars>
          <dgm:bulletEnabled val="1"/>
        </dgm:presLayoutVars>
      </dgm:prSet>
      <dgm:spPr/>
    </dgm:pt>
  </dgm:ptLst>
  <dgm:cxnLst>
    <dgm:cxn modelId="{B637BA05-0463-4EE3-91B0-C9857CF22BC6}" type="presOf" srcId="{50C769C9-99F2-4718-99A9-E2BF844E498B}" destId="{65783166-55F8-4A17-ADE9-8DE9B17B6A84}" srcOrd="0" destOrd="0" presId="urn:microsoft.com/office/officeart/2005/8/layout/rings+Icon"/>
    <dgm:cxn modelId="{F244D442-02C7-4EB3-80AD-5A0245DB9F66}" type="presOf" srcId="{C34C161D-C1D9-4B16-B96B-4FFD74CE2491}" destId="{403178CD-97F0-4914-9882-0A8BF8FCC4D3}" srcOrd="0" destOrd="0" presId="urn:microsoft.com/office/officeart/2005/8/layout/rings+Icon"/>
    <dgm:cxn modelId="{BCFAB457-7B86-4A56-9215-DDA4919DF436}" srcId="{248FEE94-66E2-4209-88C8-D6F946454A08}" destId="{DA528B01-BDBF-40AA-B230-5FCC60DF4B99}" srcOrd="3" destOrd="0" parTransId="{E04E6429-4BD6-4770-9039-0582ECE24C56}" sibTransId="{B420E927-3593-4081-9B7C-FF83944FC622}"/>
    <dgm:cxn modelId="{C6581482-E4BB-4014-B6DD-2C4CE1B1F1E4}" type="presOf" srcId="{90ED2429-9E33-4313-9B0D-9149BD1BE4FB}" destId="{41FEC6ED-5148-4426-8526-1D5E1314C272}" srcOrd="0" destOrd="0" presId="urn:microsoft.com/office/officeart/2005/8/layout/rings+Icon"/>
    <dgm:cxn modelId="{03B24486-FBDF-465E-85B3-9E917E2F1973}" srcId="{248FEE94-66E2-4209-88C8-D6F946454A08}" destId="{50C769C9-99F2-4718-99A9-E2BF844E498B}" srcOrd="2" destOrd="0" parTransId="{78D8548C-A604-4FFC-B8F2-B390938B06B5}" sibTransId="{126C2377-0B9B-4C6C-A8AD-34344CEA0DCE}"/>
    <dgm:cxn modelId="{65E93C9F-9F7C-47BC-BEEB-9070385FA9E8}" type="presOf" srcId="{248FEE94-66E2-4209-88C8-D6F946454A08}" destId="{4E9F70B0-B4FE-4A1D-A939-1A26D121C03B}" srcOrd="0" destOrd="0" presId="urn:microsoft.com/office/officeart/2005/8/layout/rings+Icon"/>
    <dgm:cxn modelId="{D24100A5-6CDD-477E-BF00-982B2693046C}" srcId="{248FEE94-66E2-4209-88C8-D6F946454A08}" destId="{C34C161D-C1D9-4B16-B96B-4FFD74CE2491}" srcOrd="0" destOrd="0" parTransId="{D3BC490C-8FAD-4103-A73E-B30620EC3080}" sibTransId="{84F021E2-0DE9-470B-A4B2-FCA80A0D483D}"/>
    <dgm:cxn modelId="{EAB9F8F2-BCBC-4C94-972E-2BFF47FE8598}" srcId="{248FEE94-66E2-4209-88C8-D6F946454A08}" destId="{90ED2429-9E33-4313-9B0D-9149BD1BE4FB}" srcOrd="1" destOrd="0" parTransId="{EDB4FB8A-C4B2-47D2-9110-55CB25EC5BCC}" sibTransId="{A855988C-1415-4A0F-B692-B166792E339F}"/>
    <dgm:cxn modelId="{EF32E8FA-EF4B-4A6C-9EDE-8972C413CE1C}" type="presOf" srcId="{DA528B01-BDBF-40AA-B230-5FCC60DF4B99}" destId="{6FF82630-C984-46E2-8627-56BCFCFDB400}" srcOrd="0" destOrd="0" presId="urn:microsoft.com/office/officeart/2005/8/layout/rings+Icon"/>
    <dgm:cxn modelId="{A313F5C5-4559-4055-8C2E-23CB4137B8D9}" type="presParOf" srcId="{4E9F70B0-B4FE-4A1D-A939-1A26D121C03B}" destId="{403178CD-97F0-4914-9882-0A8BF8FCC4D3}" srcOrd="0" destOrd="0" presId="urn:microsoft.com/office/officeart/2005/8/layout/rings+Icon"/>
    <dgm:cxn modelId="{480A53AD-0E29-423E-BE40-5B982EEAE5CC}" type="presParOf" srcId="{4E9F70B0-B4FE-4A1D-A939-1A26D121C03B}" destId="{41FEC6ED-5148-4426-8526-1D5E1314C272}" srcOrd="1" destOrd="0" presId="urn:microsoft.com/office/officeart/2005/8/layout/rings+Icon"/>
    <dgm:cxn modelId="{0FAD2A40-9247-404C-B3D1-2C86D5B5142D}" type="presParOf" srcId="{4E9F70B0-B4FE-4A1D-A939-1A26D121C03B}" destId="{65783166-55F8-4A17-ADE9-8DE9B17B6A84}" srcOrd="2" destOrd="0" presId="urn:microsoft.com/office/officeart/2005/8/layout/rings+Icon"/>
    <dgm:cxn modelId="{B4A5BD73-AD06-4FCA-8C96-1BD434E51211}" type="presParOf" srcId="{4E9F70B0-B4FE-4A1D-A939-1A26D121C03B}" destId="{6FF82630-C984-46E2-8627-56BCFCFDB400}" srcOrd="3"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0ECB8-5FF7-4DA2-83D8-8B62D0A3DD99}">
      <dsp:nvSpPr>
        <dsp:cNvPr id="0" name=""/>
        <dsp:cNvSpPr/>
      </dsp:nvSpPr>
      <dsp:spPr>
        <a:xfrm>
          <a:off x="2511584" y="2792361"/>
          <a:ext cx="590026" cy="1904282"/>
        </a:xfrm>
        <a:custGeom>
          <a:avLst/>
          <a:gdLst/>
          <a:ahLst/>
          <a:cxnLst/>
          <a:rect l="0" t="0" r="0" b="0"/>
          <a:pathLst>
            <a:path>
              <a:moveTo>
                <a:pt x="0" y="0"/>
              </a:moveTo>
              <a:lnTo>
                <a:pt x="297802" y="0"/>
              </a:lnTo>
              <a:lnTo>
                <a:pt x="297802" y="1904282"/>
              </a:lnTo>
              <a:lnTo>
                <a:pt x="590026" y="1904282"/>
              </a:lnTo>
            </a:path>
          </a:pathLst>
        </a:custGeom>
        <a:noFill/>
        <a:ln w="34925"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57F8C6B6-5875-4393-8F92-129E5A486524}">
      <dsp:nvSpPr>
        <dsp:cNvPr id="0" name=""/>
        <dsp:cNvSpPr/>
      </dsp:nvSpPr>
      <dsp:spPr>
        <a:xfrm>
          <a:off x="3223690" y="1821713"/>
          <a:ext cx="444853" cy="963848"/>
        </a:xfrm>
        <a:custGeom>
          <a:avLst/>
          <a:gdLst/>
          <a:ahLst/>
          <a:cxnLst/>
          <a:rect l="0" t="0" r="0" b="0"/>
          <a:pathLst>
            <a:path>
              <a:moveTo>
                <a:pt x="0" y="0"/>
              </a:moveTo>
              <a:lnTo>
                <a:pt x="152629" y="0"/>
              </a:lnTo>
              <a:lnTo>
                <a:pt x="152629" y="963848"/>
              </a:lnTo>
              <a:lnTo>
                <a:pt x="444853" y="963848"/>
              </a:lnTo>
            </a:path>
          </a:pathLst>
        </a:custGeom>
        <a:noFill/>
        <a:ln w="34925"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4448F97A-DC4E-402F-A4CB-DF352FE7D433}">
      <dsp:nvSpPr>
        <dsp:cNvPr id="0" name=""/>
        <dsp:cNvSpPr/>
      </dsp:nvSpPr>
      <dsp:spPr>
        <a:xfrm>
          <a:off x="3223690" y="869567"/>
          <a:ext cx="130186" cy="952145"/>
        </a:xfrm>
        <a:custGeom>
          <a:avLst/>
          <a:gdLst/>
          <a:ahLst/>
          <a:cxnLst/>
          <a:rect l="0" t="0" r="0" b="0"/>
          <a:pathLst>
            <a:path>
              <a:moveTo>
                <a:pt x="0" y="952145"/>
              </a:moveTo>
              <a:lnTo>
                <a:pt x="0" y="0"/>
              </a:lnTo>
              <a:lnTo>
                <a:pt x="130186" y="0"/>
              </a:lnTo>
            </a:path>
          </a:pathLst>
        </a:custGeom>
        <a:noFill/>
        <a:ln w="34925"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8ED5D67E-3499-43E0-B0D8-4A9F0F2F7F8D}">
      <dsp:nvSpPr>
        <dsp:cNvPr id="0" name=""/>
        <dsp:cNvSpPr/>
      </dsp:nvSpPr>
      <dsp:spPr>
        <a:xfrm>
          <a:off x="2511584" y="1821713"/>
          <a:ext cx="587238" cy="970647"/>
        </a:xfrm>
        <a:custGeom>
          <a:avLst/>
          <a:gdLst/>
          <a:ahLst/>
          <a:cxnLst/>
          <a:rect l="0" t="0" r="0" b="0"/>
          <a:pathLst>
            <a:path>
              <a:moveTo>
                <a:pt x="0" y="970647"/>
              </a:moveTo>
              <a:lnTo>
                <a:pt x="295013" y="970647"/>
              </a:lnTo>
              <a:lnTo>
                <a:pt x="295013" y="0"/>
              </a:lnTo>
              <a:lnTo>
                <a:pt x="587238" y="0"/>
              </a:lnTo>
            </a:path>
          </a:pathLst>
        </a:custGeom>
        <a:noFill/>
        <a:ln w="34925"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DD9F2B9D-2E3B-4D0D-B675-F8B85D7ABDEB}">
      <dsp:nvSpPr>
        <dsp:cNvPr id="0" name=""/>
        <dsp:cNvSpPr/>
      </dsp:nvSpPr>
      <dsp:spPr>
        <a:xfrm>
          <a:off x="0" y="1180323"/>
          <a:ext cx="2511584" cy="3224074"/>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Indonesia’s           </a:t>
          </a:r>
          <a:r>
            <a:rPr lang="en-US" sz="2400" kern="1200" dirty="0" err="1"/>
            <a:t>Padat</a:t>
          </a:r>
          <a:r>
            <a:rPr lang="en-US" sz="2400" kern="1200" dirty="0"/>
            <a:t> </a:t>
          </a:r>
          <a:r>
            <a:rPr lang="en-US" sz="2400" kern="1200" dirty="0" err="1"/>
            <a:t>Karya</a:t>
          </a:r>
          <a:r>
            <a:rPr lang="en-US" sz="2400" kern="1200" dirty="0"/>
            <a:t> (PK)    and hundreds         of similar </a:t>
          </a:r>
          <a:r>
            <a:rPr lang="en-US" sz="2400" kern="1200" dirty="0" err="1"/>
            <a:t>programmes</a:t>
          </a:r>
          <a:r>
            <a:rPr lang="en-US" sz="2400" kern="1200" dirty="0"/>
            <a:t> globally (including South Africa’s 1990s PWP)</a:t>
          </a:r>
        </a:p>
      </dsp:txBody>
      <dsp:txXfrm>
        <a:off x="0" y="1180323"/>
        <a:ext cx="2511584" cy="3224074"/>
      </dsp:txXfrm>
    </dsp:sp>
    <dsp:sp modelId="{DEFDA792-A198-4157-BD1E-0B16B43640AB}">
      <dsp:nvSpPr>
        <dsp:cNvPr id="0" name=""/>
        <dsp:cNvSpPr/>
      </dsp:nvSpPr>
      <dsp:spPr>
        <a:xfrm>
          <a:off x="3098823" y="1715730"/>
          <a:ext cx="124867" cy="2119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3098823" y="1715730"/>
        <a:ext cx="124867" cy="211965"/>
      </dsp:txXfrm>
    </dsp:sp>
    <dsp:sp modelId="{B47585B7-C93C-4D24-8693-BA5E0AA84F9F}">
      <dsp:nvSpPr>
        <dsp:cNvPr id="0" name=""/>
        <dsp:cNvSpPr/>
      </dsp:nvSpPr>
      <dsp:spPr>
        <a:xfrm>
          <a:off x="3353877" y="101613"/>
          <a:ext cx="4345704" cy="1535908"/>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Ethiopia’s Productive Safety Net </a:t>
          </a:r>
          <a:r>
            <a:rPr lang="en-US" sz="2400" kern="1200" dirty="0" err="1"/>
            <a:t>Programme</a:t>
          </a:r>
          <a:r>
            <a:rPr lang="en-US" sz="2400" kern="1200" dirty="0"/>
            <a:t> (PSNP) and similar </a:t>
          </a:r>
          <a:r>
            <a:rPr lang="en-US" sz="2400" kern="1200" dirty="0" err="1"/>
            <a:t>programmes</a:t>
          </a:r>
          <a:r>
            <a:rPr lang="en-US" sz="2400" kern="1200" dirty="0"/>
            <a:t> in Tanzania, Rwanda, Ghana and other countries</a:t>
          </a:r>
        </a:p>
      </dsp:txBody>
      <dsp:txXfrm>
        <a:off x="3353877" y="101613"/>
        <a:ext cx="4345704" cy="1535908"/>
      </dsp:txXfrm>
    </dsp:sp>
    <dsp:sp modelId="{029B2A85-7E70-4686-AE15-DB1DEA90B3AF}">
      <dsp:nvSpPr>
        <dsp:cNvPr id="0" name=""/>
        <dsp:cNvSpPr/>
      </dsp:nvSpPr>
      <dsp:spPr>
        <a:xfrm>
          <a:off x="3668544" y="2017607"/>
          <a:ext cx="4430508" cy="1535908"/>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India’s National Rural Employment Guarantee Scheme (MGNREGS) and (somewhat) similar </a:t>
          </a:r>
          <a:r>
            <a:rPr lang="en-US" sz="2400" kern="1200" dirty="0" err="1"/>
            <a:t>programmes</a:t>
          </a:r>
          <a:r>
            <a:rPr lang="en-US" sz="2400" kern="1200" dirty="0"/>
            <a:t> in South Asia</a:t>
          </a:r>
        </a:p>
      </dsp:txBody>
      <dsp:txXfrm>
        <a:off x="3668544" y="2017607"/>
        <a:ext cx="4430508" cy="1535908"/>
      </dsp:txXfrm>
    </dsp:sp>
    <dsp:sp modelId="{CDBCFFCC-2C32-4A50-8BA2-7FDE5B34F223}">
      <dsp:nvSpPr>
        <dsp:cNvPr id="0" name=""/>
        <dsp:cNvSpPr/>
      </dsp:nvSpPr>
      <dsp:spPr>
        <a:xfrm>
          <a:off x="3101611" y="3928689"/>
          <a:ext cx="5683364" cy="1535908"/>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South Africa’s Expanded Public Works </a:t>
          </a:r>
          <a:r>
            <a:rPr lang="en-US" sz="2400" kern="1200" dirty="0" err="1"/>
            <a:t>Programme</a:t>
          </a:r>
          <a:r>
            <a:rPr lang="en-US" sz="2400" kern="1200" dirty="0"/>
            <a:t> (EPWP)</a:t>
          </a:r>
        </a:p>
      </dsp:txBody>
      <dsp:txXfrm>
        <a:off x="3101611" y="3928689"/>
        <a:ext cx="5683364" cy="15359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3BDA2-93E4-4667-B8C9-5B912E7B48C6}">
      <dsp:nvSpPr>
        <dsp:cNvPr id="0" name=""/>
        <dsp:cNvSpPr/>
      </dsp:nvSpPr>
      <dsp:spPr>
        <a:xfrm>
          <a:off x="1599895" y="147571"/>
          <a:ext cx="3053194" cy="3053194"/>
        </a:xfrm>
        <a:prstGeom prst="ellipse">
          <a:avLst/>
        </a:prstGeom>
        <a:gradFill rotWithShape="0">
          <a:gsLst>
            <a:gs pos="0">
              <a:schemeClr val="accent2">
                <a:alpha val="50000"/>
                <a:hueOff val="0"/>
                <a:satOff val="0"/>
                <a:lumOff val="0"/>
                <a:alphaOff val="0"/>
                <a:tint val="50000"/>
                <a:satMod val="300000"/>
              </a:schemeClr>
            </a:gs>
            <a:gs pos="35000">
              <a:schemeClr val="accent2">
                <a:alpha val="50000"/>
                <a:hueOff val="0"/>
                <a:satOff val="0"/>
                <a:lumOff val="0"/>
                <a:alphaOff val="0"/>
                <a:tint val="37000"/>
                <a:satMod val="300000"/>
              </a:schemeClr>
            </a:gs>
            <a:gs pos="100000">
              <a:schemeClr val="accent2">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mj-lt"/>
            </a:rPr>
            <a:t>Poverty</a:t>
          </a:r>
          <a:endParaRPr lang="en-GB" sz="3200" b="1" kern="1200" dirty="0">
            <a:latin typeface="+mj-lt"/>
          </a:endParaRPr>
        </a:p>
      </dsp:txBody>
      <dsp:txXfrm>
        <a:off x="2006987" y="681880"/>
        <a:ext cx="2239009" cy="1373937"/>
      </dsp:txXfrm>
    </dsp:sp>
    <dsp:sp modelId="{9534E374-D03D-4741-8DD7-FEAB13C78571}">
      <dsp:nvSpPr>
        <dsp:cNvPr id="0" name=""/>
        <dsp:cNvSpPr/>
      </dsp:nvSpPr>
      <dsp:spPr>
        <a:xfrm>
          <a:off x="2701589" y="2055817"/>
          <a:ext cx="3053194" cy="3053194"/>
        </a:xfrm>
        <a:prstGeom prst="ellipse">
          <a:avLst/>
        </a:prstGeom>
        <a:gradFill rotWithShape="0">
          <a:gsLst>
            <a:gs pos="0">
              <a:schemeClr val="accent3">
                <a:alpha val="50000"/>
                <a:hueOff val="0"/>
                <a:satOff val="0"/>
                <a:lumOff val="0"/>
                <a:alphaOff val="0"/>
                <a:tint val="50000"/>
                <a:satMod val="300000"/>
              </a:schemeClr>
            </a:gs>
            <a:gs pos="35000">
              <a:schemeClr val="accent3">
                <a:alpha val="50000"/>
                <a:hueOff val="0"/>
                <a:satOff val="0"/>
                <a:lumOff val="0"/>
                <a:alphaOff val="0"/>
                <a:tint val="37000"/>
                <a:satMod val="300000"/>
              </a:schemeClr>
            </a:gs>
            <a:gs pos="100000">
              <a:schemeClr val="accent3">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b="1" kern="1200" dirty="0" err="1">
              <a:latin typeface="+mj-lt"/>
            </a:rPr>
            <a:t>Unemploy-ment</a:t>
          </a:r>
          <a:endParaRPr lang="en-GB" sz="3200" b="1" kern="1200" dirty="0">
            <a:latin typeface="+mj-lt"/>
          </a:endParaRPr>
        </a:p>
      </dsp:txBody>
      <dsp:txXfrm>
        <a:off x="3635358" y="2844559"/>
        <a:ext cx="1831916" cy="1679257"/>
      </dsp:txXfrm>
    </dsp:sp>
    <dsp:sp modelId="{AF83B56D-BD14-48D1-9E81-164FF7C2C72D}">
      <dsp:nvSpPr>
        <dsp:cNvPr id="0" name=""/>
        <dsp:cNvSpPr/>
      </dsp:nvSpPr>
      <dsp:spPr>
        <a:xfrm>
          <a:off x="498200" y="2055817"/>
          <a:ext cx="3053194" cy="3053194"/>
        </a:xfrm>
        <a:prstGeom prst="ellipse">
          <a:avLst/>
        </a:prstGeom>
        <a:gradFill rotWithShape="0">
          <a:gsLst>
            <a:gs pos="0">
              <a:schemeClr val="accent4">
                <a:alpha val="50000"/>
                <a:hueOff val="0"/>
                <a:satOff val="0"/>
                <a:lumOff val="0"/>
                <a:alphaOff val="0"/>
                <a:tint val="50000"/>
                <a:satMod val="300000"/>
              </a:schemeClr>
            </a:gs>
            <a:gs pos="35000">
              <a:schemeClr val="accent4">
                <a:alpha val="50000"/>
                <a:hueOff val="0"/>
                <a:satOff val="0"/>
                <a:lumOff val="0"/>
                <a:alphaOff val="0"/>
                <a:tint val="37000"/>
                <a:satMod val="300000"/>
              </a:schemeClr>
            </a:gs>
            <a:gs pos="100000">
              <a:schemeClr val="accent4">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mj-lt"/>
            </a:rPr>
            <a:t>Inequality</a:t>
          </a:r>
          <a:endParaRPr lang="en-GB" sz="3200" b="1" kern="1200" dirty="0">
            <a:latin typeface="+mj-lt"/>
          </a:endParaRPr>
        </a:p>
      </dsp:txBody>
      <dsp:txXfrm>
        <a:off x="785709" y="2844559"/>
        <a:ext cx="1831916" cy="16792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178CD-97F0-4914-9882-0A8BF8FCC4D3}">
      <dsp:nvSpPr>
        <dsp:cNvPr id="0" name=""/>
        <dsp:cNvSpPr/>
      </dsp:nvSpPr>
      <dsp:spPr>
        <a:xfrm>
          <a:off x="248813" y="71457"/>
          <a:ext cx="4853018" cy="280893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Reach the         poor and vulnerable</a:t>
          </a:r>
        </a:p>
        <a:p>
          <a:pPr marL="0" lvl="0" indent="0" algn="l" defTabSz="1422400">
            <a:lnSpc>
              <a:spcPct val="90000"/>
            </a:lnSpc>
            <a:spcBef>
              <a:spcPct val="0"/>
            </a:spcBef>
            <a:spcAft>
              <a:spcPct val="35000"/>
            </a:spcAft>
            <a:buNone/>
          </a:pPr>
          <a:endParaRPr lang="en-US" sz="3200" kern="1200" dirty="0"/>
        </a:p>
      </dsp:txBody>
      <dsp:txXfrm>
        <a:off x="959521" y="482816"/>
        <a:ext cx="3431602" cy="1986214"/>
      </dsp:txXfrm>
    </dsp:sp>
    <dsp:sp modelId="{41FEC6ED-5148-4426-8526-1D5E1314C272}">
      <dsp:nvSpPr>
        <dsp:cNvPr id="0" name=""/>
        <dsp:cNvSpPr/>
      </dsp:nvSpPr>
      <dsp:spPr>
        <a:xfrm>
          <a:off x="1" y="1857337"/>
          <a:ext cx="5493548" cy="315415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endParaRPr lang="en-US" sz="3200" kern="1200" dirty="0"/>
        </a:p>
        <a:p>
          <a:pPr marL="0" lvl="0" indent="0" algn="l" defTabSz="1422400">
            <a:lnSpc>
              <a:spcPct val="90000"/>
            </a:lnSpc>
            <a:spcBef>
              <a:spcPct val="0"/>
            </a:spcBef>
            <a:spcAft>
              <a:spcPct val="35000"/>
            </a:spcAft>
            <a:buNone/>
          </a:pPr>
          <a:endParaRPr lang="en-US" sz="3200" kern="1200" dirty="0"/>
        </a:p>
        <a:p>
          <a:pPr marL="0" lvl="0" indent="0" algn="l" defTabSz="1422400">
            <a:lnSpc>
              <a:spcPct val="90000"/>
            </a:lnSpc>
            <a:spcBef>
              <a:spcPct val="0"/>
            </a:spcBef>
            <a:spcAft>
              <a:spcPct val="35000"/>
            </a:spcAft>
            <a:buNone/>
          </a:pPr>
          <a:r>
            <a:rPr lang="en-US" sz="3200" kern="1200" dirty="0"/>
            <a:t>Create                decent       employment</a:t>
          </a:r>
        </a:p>
      </dsp:txBody>
      <dsp:txXfrm>
        <a:off x="804512" y="2319252"/>
        <a:ext cx="3884526" cy="2230324"/>
      </dsp:txXfrm>
    </dsp:sp>
    <dsp:sp modelId="{65783166-55F8-4A17-ADE9-8DE9B17B6A84}">
      <dsp:nvSpPr>
        <dsp:cNvPr id="0" name=""/>
        <dsp:cNvSpPr/>
      </dsp:nvSpPr>
      <dsp:spPr>
        <a:xfrm>
          <a:off x="3042750" y="0"/>
          <a:ext cx="5110649" cy="292314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0" tIns="114300" rIns="114300" bIns="114300" numCol="1" spcCol="1270" anchor="ctr" anchorCtr="0">
          <a:noAutofit/>
        </a:bodyPr>
        <a:lstStyle/>
        <a:p>
          <a:pPr marL="0" lvl="0" indent="0" algn="r" defTabSz="1333500">
            <a:lnSpc>
              <a:spcPct val="90000"/>
            </a:lnSpc>
            <a:spcBef>
              <a:spcPct val="0"/>
            </a:spcBef>
            <a:spcAft>
              <a:spcPct val="35000"/>
            </a:spcAft>
            <a:buNone/>
          </a:pPr>
          <a:r>
            <a:rPr lang="en-US" sz="3000" kern="1200" dirty="0"/>
            <a:t>Produce             valuable                                assets and        services</a:t>
          </a:r>
        </a:p>
        <a:p>
          <a:pPr marL="0" lvl="0" indent="0" algn="r" defTabSz="1333500">
            <a:lnSpc>
              <a:spcPct val="90000"/>
            </a:lnSpc>
            <a:spcBef>
              <a:spcPct val="0"/>
            </a:spcBef>
            <a:spcAft>
              <a:spcPct val="35000"/>
            </a:spcAft>
            <a:buNone/>
          </a:pPr>
          <a:endParaRPr lang="en-US" sz="3200" kern="1200" dirty="0"/>
        </a:p>
      </dsp:txBody>
      <dsp:txXfrm>
        <a:off x="3791187" y="428084"/>
        <a:ext cx="3613775" cy="2066975"/>
      </dsp:txXfrm>
    </dsp:sp>
    <dsp:sp modelId="{6FF82630-C984-46E2-8627-56BCFCFDB400}">
      <dsp:nvSpPr>
        <dsp:cNvPr id="0" name=""/>
        <dsp:cNvSpPr/>
      </dsp:nvSpPr>
      <dsp:spPr>
        <a:xfrm>
          <a:off x="2879119" y="2015581"/>
          <a:ext cx="5350967" cy="315415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1920" tIns="121920" rIns="121920" bIns="121920" numCol="1" spcCol="1270" anchor="ctr" anchorCtr="0">
          <a:noAutofit/>
        </a:bodyPr>
        <a:lstStyle/>
        <a:p>
          <a:pPr marL="0" lvl="0" indent="0" algn="r" defTabSz="1422400">
            <a:lnSpc>
              <a:spcPct val="90000"/>
            </a:lnSpc>
            <a:spcBef>
              <a:spcPct val="0"/>
            </a:spcBef>
            <a:spcAft>
              <a:spcPct val="35000"/>
            </a:spcAft>
            <a:buNone/>
          </a:pPr>
          <a:endParaRPr lang="en-US" sz="3200" kern="1200" dirty="0"/>
        </a:p>
        <a:p>
          <a:pPr marL="0" lvl="0" indent="0" algn="r" defTabSz="1422400">
            <a:lnSpc>
              <a:spcPct val="90000"/>
            </a:lnSpc>
            <a:spcBef>
              <a:spcPct val="0"/>
            </a:spcBef>
            <a:spcAft>
              <a:spcPct val="35000"/>
            </a:spcAft>
            <a:buNone/>
          </a:pPr>
          <a:endParaRPr lang="en-US" sz="3200" kern="1200" dirty="0"/>
        </a:p>
        <a:p>
          <a:pPr marL="0" lvl="0" indent="0" algn="r" defTabSz="1422400">
            <a:lnSpc>
              <a:spcPct val="90000"/>
            </a:lnSpc>
            <a:spcBef>
              <a:spcPct val="0"/>
            </a:spcBef>
            <a:spcAft>
              <a:spcPct val="35000"/>
            </a:spcAft>
            <a:buNone/>
          </a:pPr>
          <a:r>
            <a:rPr lang="en-US" sz="3200" kern="1200" dirty="0"/>
            <a:t>Promote             household      development</a:t>
          </a:r>
        </a:p>
      </dsp:txBody>
      <dsp:txXfrm>
        <a:off x="3662750" y="2477496"/>
        <a:ext cx="3783705" cy="22303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178CD-97F0-4914-9882-0A8BF8FCC4D3}">
      <dsp:nvSpPr>
        <dsp:cNvPr id="0" name=""/>
        <dsp:cNvSpPr/>
      </dsp:nvSpPr>
      <dsp:spPr>
        <a:xfrm>
          <a:off x="248813" y="71457"/>
          <a:ext cx="4853018" cy="280893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Reach the         poor and vulnerable</a:t>
          </a:r>
        </a:p>
        <a:p>
          <a:pPr marL="0" lvl="0" indent="0" algn="l" defTabSz="1422400">
            <a:lnSpc>
              <a:spcPct val="90000"/>
            </a:lnSpc>
            <a:spcBef>
              <a:spcPct val="0"/>
            </a:spcBef>
            <a:spcAft>
              <a:spcPct val="35000"/>
            </a:spcAft>
            <a:buNone/>
          </a:pPr>
          <a:endParaRPr lang="en-US" sz="3200" kern="1200" dirty="0"/>
        </a:p>
      </dsp:txBody>
      <dsp:txXfrm>
        <a:off x="959521" y="482816"/>
        <a:ext cx="3431602" cy="1986214"/>
      </dsp:txXfrm>
    </dsp:sp>
    <dsp:sp modelId="{41FEC6ED-5148-4426-8526-1D5E1314C272}">
      <dsp:nvSpPr>
        <dsp:cNvPr id="0" name=""/>
        <dsp:cNvSpPr/>
      </dsp:nvSpPr>
      <dsp:spPr>
        <a:xfrm>
          <a:off x="1" y="1857337"/>
          <a:ext cx="5493548" cy="315415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endParaRPr lang="en-US" sz="3200" kern="1200" dirty="0"/>
        </a:p>
        <a:p>
          <a:pPr marL="0" lvl="0" indent="0" algn="l" defTabSz="1422400">
            <a:lnSpc>
              <a:spcPct val="90000"/>
            </a:lnSpc>
            <a:spcBef>
              <a:spcPct val="0"/>
            </a:spcBef>
            <a:spcAft>
              <a:spcPct val="35000"/>
            </a:spcAft>
            <a:buNone/>
          </a:pPr>
          <a:endParaRPr lang="en-US" sz="3200" kern="1200" dirty="0"/>
        </a:p>
        <a:p>
          <a:pPr marL="0" lvl="0" indent="0" algn="l" defTabSz="1422400">
            <a:lnSpc>
              <a:spcPct val="90000"/>
            </a:lnSpc>
            <a:spcBef>
              <a:spcPct val="0"/>
            </a:spcBef>
            <a:spcAft>
              <a:spcPct val="35000"/>
            </a:spcAft>
            <a:buNone/>
          </a:pPr>
          <a:r>
            <a:rPr lang="en-US" sz="3200" kern="1200" dirty="0"/>
            <a:t>Create                decent       employment</a:t>
          </a:r>
        </a:p>
      </dsp:txBody>
      <dsp:txXfrm>
        <a:off x="804512" y="2319252"/>
        <a:ext cx="3884526" cy="2230324"/>
      </dsp:txXfrm>
    </dsp:sp>
    <dsp:sp modelId="{65783166-55F8-4A17-ADE9-8DE9B17B6A84}">
      <dsp:nvSpPr>
        <dsp:cNvPr id="0" name=""/>
        <dsp:cNvSpPr/>
      </dsp:nvSpPr>
      <dsp:spPr>
        <a:xfrm>
          <a:off x="3042750" y="0"/>
          <a:ext cx="5110649" cy="292314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0" tIns="114300" rIns="114300" bIns="114300" numCol="1" spcCol="1270" anchor="ctr" anchorCtr="0">
          <a:noAutofit/>
        </a:bodyPr>
        <a:lstStyle/>
        <a:p>
          <a:pPr marL="0" lvl="0" indent="0" algn="r" defTabSz="1333500">
            <a:lnSpc>
              <a:spcPct val="90000"/>
            </a:lnSpc>
            <a:spcBef>
              <a:spcPct val="0"/>
            </a:spcBef>
            <a:spcAft>
              <a:spcPct val="35000"/>
            </a:spcAft>
            <a:buNone/>
          </a:pPr>
          <a:r>
            <a:rPr lang="en-US" sz="3000" kern="1200" dirty="0"/>
            <a:t>Produce             valuable                                assets and        services</a:t>
          </a:r>
        </a:p>
        <a:p>
          <a:pPr marL="0" lvl="0" indent="0" algn="r" defTabSz="1333500">
            <a:lnSpc>
              <a:spcPct val="90000"/>
            </a:lnSpc>
            <a:spcBef>
              <a:spcPct val="0"/>
            </a:spcBef>
            <a:spcAft>
              <a:spcPct val="35000"/>
            </a:spcAft>
            <a:buNone/>
          </a:pPr>
          <a:endParaRPr lang="en-US" sz="3200" kern="1200" dirty="0"/>
        </a:p>
      </dsp:txBody>
      <dsp:txXfrm>
        <a:off x="3791187" y="428084"/>
        <a:ext cx="3613775" cy="2066975"/>
      </dsp:txXfrm>
    </dsp:sp>
    <dsp:sp modelId="{6FF82630-C984-46E2-8627-56BCFCFDB400}">
      <dsp:nvSpPr>
        <dsp:cNvPr id="0" name=""/>
        <dsp:cNvSpPr/>
      </dsp:nvSpPr>
      <dsp:spPr>
        <a:xfrm>
          <a:off x="2879119" y="2015581"/>
          <a:ext cx="5350967" cy="315415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1920" tIns="121920" rIns="121920" bIns="121920" numCol="1" spcCol="1270" anchor="ctr" anchorCtr="0">
          <a:noAutofit/>
        </a:bodyPr>
        <a:lstStyle/>
        <a:p>
          <a:pPr marL="0" lvl="0" indent="0" algn="r" defTabSz="1422400">
            <a:lnSpc>
              <a:spcPct val="90000"/>
            </a:lnSpc>
            <a:spcBef>
              <a:spcPct val="0"/>
            </a:spcBef>
            <a:spcAft>
              <a:spcPct val="35000"/>
            </a:spcAft>
            <a:buNone/>
          </a:pPr>
          <a:endParaRPr lang="en-US" sz="3200" kern="1200" dirty="0"/>
        </a:p>
        <a:p>
          <a:pPr marL="0" lvl="0" indent="0" algn="r" defTabSz="1422400">
            <a:lnSpc>
              <a:spcPct val="90000"/>
            </a:lnSpc>
            <a:spcBef>
              <a:spcPct val="0"/>
            </a:spcBef>
            <a:spcAft>
              <a:spcPct val="35000"/>
            </a:spcAft>
            <a:buNone/>
          </a:pPr>
          <a:endParaRPr lang="en-US" sz="3200" kern="1200" dirty="0"/>
        </a:p>
        <a:p>
          <a:pPr marL="0" lvl="0" indent="0" algn="r" defTabSz="1422400">
            <a:lnSpc>
              <a:spcPct val="90000"/>
            </a:lnSpc>
            <a:spcBef>
              <a:spcPct val="0"/>
            </a:spcBef>
            <a:spcAft>
              <a:spcPct val="35000"/>
            </a:spcAft>
            <a:buNone/>
          </a:pPr>
          <a:r>
            <a:rPr lang="en-US" sz="3200" kern="1200" dirty="0"/>
            <a:t>Promote             household      development</a:t>
          </a:r>
        </a:p>
      </dsp:txBody>
      <dsp:txXfrm>
        <a:off x="3662750" y="2477496"/>
        <a:ext cx="3783705" cy="2230324"/>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96332"/>
          </a:xfrm>
          <a:prstGeom prst="rect">
            <a:avLst/>
          </a:prstGeom>
        </p:spPr>
        <p:txBody>
          <a:bodyPr vert="horz" lIns="91440" tIns="45720" rIns="91440" bIns="45720" rtlCol="0"/>
          <a:lstStyle>
            <a:lvl1pPr algn="r">
              <a:defRPr sz="1200"/>
            </a:lvl1pPr>
          </a:lstStyle>
          <a:p>
            <a:fld id="{4F8047BF-B877-440F-BB00-C85EDEEDBF87}" type="datetimeFigureOut">
              <a:rPr lang="en-ZA" smtClean="0"/>
              <a:t>2018/11/13</a:t>
            </a:fld>
            <a:endParaRPr lang="en-ZA"/>
          </a:p>
        </p:txBody>
      </p:sp>
      <p:sp>
        <p:nvSpPr>
          <p:cNvPr id="4" name="Footer Placeholder 3"/>
          <p:cNvSpPr>
            <a:spLocks noGrp="1"/>
          </p:cNvSpPr>
          <p:nvPr>
            <p:ph type="ftr" sz="quarter" idx="2"/>
          </p:nvPr>
        </p:nvSpPr>
        <p:spPr>
          <a:xfrm>
            <a:off x="0" y="9428583"/>
            <a:ext cx="2971800"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9428583"/>
            <a:ext cx="2971800" cy="496332"/>
          </a:xfrm>
          <a:prstGeom prst="rect">
            <a:avLst/>
          </a:prstGeom>
        </p:spPr>
        <p:txBody>
          <a:bodyPr vert="horz" lIns="91440" tIns="45720" rIns="91440" bIns="45720" rtlCol="0" anchor="b"/>
          <a:lstStyle>
            <a:lvl1pPr algn="r">
              <a:defRPr sz="1200"/>
            </a:lvl1pPr>
          </a:lstStyle>
          <a:p>
            <a:fld id="{B44AF387-A522-4BDA-8CFB-9E1B6C9EF40B}" type="slidenum">
              <a:rPr lang="en-ZA" smtClean="0"/>
              <a:t>‹#›</a:t>
            </a:fld>
            <a:endParaRPr lang="en-ZA"/>
          </a:p>
        </p:txBody>
      </p:sp>
    </p:spTree>
    <p:extLst>
      <p:ext uri="{BB962C8B-B14F-4D97-AF65-F5344CB8AC3E}">
        <p14:creationId xmlns:p14="http://schemas.microsoft.com/office/powerpoint/2010/main" val="4094390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8AA82673-42C1-4794-9C5C-B981F821CC3B}" type="datetimeFigureOut">
              <a:rPr lang="en-ZA" smtClean="0"/>
              <a:t>2018/11/13</a:t>
            </a:fld>
            <a:endParaRPr lang="en-ZA"/>
          </a:p>
        </p:txBody>
      </p:sp>
      <p:sp>
        <p:nvSpPr>
          <p:cNvPr id="4" name="Slide Image Placeholder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715153"/>
            <a:ext cx="548640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8D1413D6-DBE6-4F90-9ABF-DF6314D6743F}" type="slidenum">
              <a:rPr lang="en-ZA" smtClean="0"/>
              <a:t>‹#›</a:t>
            </a:fld>
            <a:endParaRPr lang="en-ZA"/>
          </a:p>
        </p:txBody>
      </p:sp>
    </p:spTree>
    <p:extLst>
      <p:ext uri="{BB962C8B-B14F-4D97-AF65-F5344CB8AC3E}">
        <p14:creationId xmlns:p14="http://schemas.microsoft.com/office/powerpoint/2010/main" val="1467593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wikipedia.org/wiki/Labor_market_segmentation#cite_note-2"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en.wikipedia.org/wiki/John_Elliott_Cairnes" TargetMode="External"/><Relationship Id="rId4" Type="http://schemas.openxmlformats.org/officeDocument/2006/relationships/hyperlink" Target="https://en.wikipedia.org/wiki/Labor_market_segmentation#cite_note-3"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Labour_(economics)"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en.wikipedia.org/wiki/Dual-sector_model#cite_note-4"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Labour_(economic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en.wikipedia.org/wiki/Dual-sector_model#cite_note-4"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32905" indent="-281887" eaLnBrk="0" hangingPunct="0">
              <a:defRPr sz="2400">
                <a:solidFill>
                  <a:schemeClr val="tx1"/>
                </a:solidFill>
                <a:latin typeface="Times New Roman" pitchFamily="18" charset="0"/>
              </a:defRPr>
            </a:lvl2pPr>
            <a:lvl3pPr marL="1127546" indent="-225510" eaLnBrk="0" hangingPunct="0">
              <a:defRPr sz="2400">
                <a:solidFill>
                  <a:schemeClr val="tx1"/>
                </a:solidFill>
                <a:latin typeface="Times New Roman" pitchFamily="18" charset="0"/>
              </a:defRPr>
            </a:lvl3pPr>
            <a:lvl4pPr marL="1578563" indent="-225510" eaLnBrk="0" hangingPunct="0">
              <a:defRPr sz="2400">
                <a:solidFill>
                  <a:schemeClr val="tx1"/>
                </a:solidFill>
                <a:latin typeface="Times New Roman" pitchFamily="18" charset="0"/>
              </a:defRPr>
            </a:lvl4pPr>
            <a:lvl5pPr marL="2029583" indent="-225510" eaLnBrk="0" hangingPunct="0">
              <a:defRPr sz="2400">
                <a:solidFill>
                  <a:schemeClr val="tx1"/>
                </a:solidFill>
                <a:latin typeface="Times New Roman" pitchFamily="18" charset="0"/>
              </a:defRPr>
            </a:lvl5pPr>
            <a:lvl6pPr marL="2480601" indent="-225510" algn="ctr" eaLnBrk="0" fontAlgn="base" hangingPunct="0">
              <a:spcBef>
                <a:spcPct val="0"/>
              </a:spcBef>
              <a:spcAft>
                <a:spcPct val="0"/>
              </a:spcAft>
              <a:defRPr sz="2400">
                <a:solidFill>
                  <a:schemeClr val="tx1"/>
                </a:solidFill>
                <a:latin typeface="Times New Roman" pitchFamily="18" charset="0"/>
              </a:defRPr>
            </a:lvl6pPr>
            <a:lvl7pPr marL="2931620" indent="-225510" algn="ctr" eaLnBrk="0" fontAlgn="base" hangingPunct="0">
              <a:spcBef>
                <a:spcPct val="0"/>
              </a:spcBef>
              <a:spcAft>
                <a:spcPct val="0"/>
              </a:spcAft>
              <a:defRPr sz="2400">
                <a:solidFill>
                  <a:schemeClr val="tx1"/>
                </a:solidFill>
                <a:latin typeface="Times New Roman" pitchFamily="18" charset="0"/>
              </a:defRPr>
            </a:lvl7pPr>
            <a:lvl8pPr marL="3382639" indent="-225510" algn="ctr" eaLnBrk="0" fontAlgn="base" hangingPunct="0">
              <a:spcBef>
                <a:spcPct val="0"/>
              </a:spcBef>
              <a:spcAft>
                <a:spcPct val="0"/>
              </a:spcAft>
              <a:defRPr sz="2400">
                <a:solidFill>
                  <a:schemeClr val="tx1"/>
                </a:solidFill>
                <a:latin typeface="Times New Roman" pitchFamily="18" charset="0"/>
              </a:defRPr>
            </a:lvl8pPr>
            <a:lvl9pPr marL="3833655" indent="-225510" algn="ctr" eaLnBrk="0" fontAlgn="base" hangingPunct="0">
              <a:spcBef>
                <a:spcPct val="0"/>
              </a:spcBef>
              <a:spcAft>
                <a:spcPct val="0"/>
              </a:spcAft>
              <a:defRPr sz="2400">
                <a:solidFill>
                  <a:schemeClr val="tx1"/>
                </a:solidFill>
                <a:latin typeface="Times New Roman" pitchFamily="18" charset="0"/>
              </a:defRPr>
            </a:lvl9pPr>
          </a:lstStyle>
          <a:p>
            <a:pPr eaLnBrk="1" hangingPunct="1"/>
            <a:fld id="{3A844987-790F-438E-8459-073D6B273869}" type="slidenum">
              <a:rPr lang="en-ZA" sz="1200">
                <a:solidFill>
                  <a:prstClr val="black"/>
                </a:solidFill>
              </a:rPr>
              <a:pPr eaLnBrk="1" hangingPunct="1"/>
              <a:t>1</a:t>
            </a:fld>
            <a:endParaRPr lang="en-ZA" sz="1200">
              <a:solidFill>
                <a:prstClr val="black"/>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r>
              <a:rPr lang="en-US" dirty="0"/>
              <a:t>Why am I here?</a:t>
            </a:r>
          </a:p>
        </p:txBody>
      </p:sp>
    </p:spTree>
    <p:extLst>
      <p:ext uri="{BB962C8B-B14F-4D97-AF65-F5344CB8AC3E}">
        <p14:creationId xmlns:p14="http://schemas.microsoft.com/office/powerpoint/2010/main" val="938013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6B197DFE-8494-44C1-AEB1-21CC7579DC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842C398E-2A5C-42AD-9BA8-C6147FB42A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PWP preferred option for WAP for range of ideological reasons, among donors and governments,  reluctance to give something for nothing, work requirement</a:t>
            </a:r>
          </a:p>
          <a:p>
            <a:r>
              <a:rPr lang="en-US" altLang="en-US" dirty="0"/>
              <a:t>WB presentation – impacts under-</a:t>
            </a:r>
            <a:r>
              <a:rPr lang="en-US" altLang="en-US" dirty="0" err="1"/>
              <a:t>reseached</a:t>
            </a:r>
            <a:r>
              <a:rPr lang="en-US" altLang="en-US" dirty="0"/>
              <a:t> – focus on KPIs – process </a:t>
            </a:r>
          </a:p>
        </p:txBody>
      </p:sp>
      <p:sp>
        <p:nvSpPr>
          <p:cNvPr id="4" name="Slide Number Placeholder 3">
            <a:extLst>
              <a:ext uri="{FF2B5EF4-FFF2-40B4-BE49-F238E27FC236}">
                <a16:creationId xmlns:a16="http://schemas.microsoft.com/office/drawing/2014/main" id="{52517697-3839-4014-9012-C821B50C9662}"/>
              </a:ext>
            </a:extLst>
          </p:cNvPr>
          <p:cNvSpPr>
            <a:spLocks noGrp="1"/>
          </p:cNvSpPr>
          <p:nvPr>
            <p:ph type="sldNum" sz="quarter" idx="5"/>
          </p:nvPr>
        </p:nvSpPr>
        <p:spPr/>
        <p:txBody>
          <a:bodyPr/>
          <a:lstStyle/>
          <a:p>
            <a:pPr>
              <a:defRPr/>
            </a:pPr>
            <a:fld id="{CF2A6934-DD3C-45A0-B5FC-20019B89E66B}" type="slidenum">
              <a:rPr lang="en-GB" smtClean="0"/>
              <a:pPr>
                <a:defRPr/>
              </a:pPr>
              <a:t>11</a:t>
            </a:fld>
            <a:endParaRPr lang="en-GB"/>
          </a:p>
        </p:txBody>
      </p:sp>
    </p:spTree>
    <p:extLst>
      <p:ext uri="{BB962C8B-B14F-4D97-AF65-F5344CB8AC3E}">
        <p14:creationId xmlns:p14="http://schemas.microsoft.com/office/powerpoint/2010/main" val="3582866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6B197DFE-8494-44C1-AEB1-21CC7579DC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842C398E-2A5C-42AD-9BA8-C6147FB42A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6.4 Indonesia’s PK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(1998 – 2001) Indonesia’s </a:t>
            </a:r>
            <a:r>
              <a:rPr lang="en-US" sz="1200" kern="1200" dirty="0" err="1">
                <a:solidFill>
                  <a:schemeClr val="tx1"/>
                </a:solidFill>
                <a:effectLst/>
                <a:latin typeface="+mn-lt"/>
                <a:ea typeface="+mn-ea"/>
                <a:cs typeface="+mn-cs"/>
              </a:rPr>
              <a:t>Padat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Karya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(PK) was launched in 1988/9 in response to the extensive, but transient unemployment and impoverishment resulting from the Indonesian economic crisis. The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was implemented on a relatively large scale rapidly, and offered a one-off episode of short term employment to those willing to work for PWP conditions, making a one-off financial transfer to those who were impoverished and using the work requirement as a crude targeting mechanism. The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was suspended in 2001 after the economic crisis had passed, and shifted into a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offering more sustained employment benefits for the long term (structural) poor. The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illustrates the role of short term PWP employment in a situation of acute </a:t>
            </a:r>
            <a:r>
              <a:rPr lang="en-US" sz="1200" kern="1200" dirty="0" err="1">
                <a:solidFill>
                  <a:schemeClr val="tx1"/>
                </a:solidFill>
                <a:effectLst/>
                <a:latin typeface="+mn-lt"/>
                <a:ea typeface="+mn-ea"/>
                <a:cs typeface="+mn-cs"/>
              </a:rPr>
              <a:t>labour</a:t>
            </a:r>
            <a:r>
              <a:rPr lang="en-US" sz="1200" kern="1200" dirty="0">
                <a:solidFill>
                  <a:schemeClr val="tx1"/>
                </a:solidFill>
                <a:effectLst/>
                <a:latin typeface="+mn-lt"/>
                <a:ea typeface="+mn-ea"/>
                <a:cs typeface="+mn-cs"/>
              </a:rPr>
              <a:t> market crisis. Interestingly, this is essentially the model the EPWP has adopted despite the fact that it represents a short term crisis response appropriate primarily for situations of temporary, rather than structural unemployment.</a:t>
            </a: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52517697-3839-4014-9012-C821B50C9662}"/>
              </a:ext>
            </a:extLst>
          </p:cNvPr>
          <p:cNvSpPr>
            <a:spLocks noGrp="1"/>
          </p:cNvSpPr>
          <p:nvPr>
            <p:ph type="sldNum" sz="quarter" idx="5"/>
          </p:nvPr>
        </p:nvSpPr>
        <p:spPr/>
        <p:txBody>
          <a:bodyPr/>
          <a:lstStyle/>
          <a:p>
            <a:pPr>
              <a:defRPr/>
            </a:pPr>
            <a:fld id="{CF2A6934-DD3C-45A0-B5FC-20019B89E66B}" type="slidenum">
              <a:rPr lang="en-GB" smtClean="0"/>
              <a:pPr>
                <a:defRPr/>
              </a:pPr>
              <a:t>12</a:t>
            </a:fld>
            <a:endParaRPr lang="en-GB"/>
          </a:p>
        </p:txBody>
      </p:sp>
    </p:spTree>
    <p:extLst>
      <p:ext uri="{BB962C8B-B14F-4D97-AF65-F5344CB8AC3E}">
        <p14:creationId xmlns:p14="http://schemas.microsoft.com/office/powerpoint/2010/main" val="1509826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C5328D3D-0107-400A-A58D-2482AD4E00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BFC72E32-99E6-4607-9EC5-F4FBCEAFB9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Slide Number Placeholder 3">
            <a:extLst>
              <a:ext uri="{FF2B5EF4-FFF2-40B4-BE49-F238E27FC236}">
                <a16:creationId xmlns:a16="http://schemas.microsoft.com/office/drawing/2014/main" id="{D3BB7074-BD49-43FC-A6E3-0AB835889FEF}"/>
              </a:ext>
            </a:extLst>
          </p:cNvPr>
          <p:cNvSpPr>
            <a:spLocks noGrp="1"/>
          </p:cNvSpPr>
          <p:nvPr>
            <p:ph type="sldNum" sz="quarter" idx="5"/>
          </p:nvPr>
        </p:nvSpPr>
        <p:spPr/>
        <p:txBody>
          <a:bodyPr/>
          <a:lstStyle/>
          <a:p>
            <a:pPr>
              <a:defRPr/>
            </a:pPr>
            <a:fld id="{AA326907-F6A9-4DF4-869C-BAD4DE5C7DA5}" type="slidenum">
              <a:rPr lang="de-DE" smtClean="0"/>
              <a:pPr>
                <a:defRPr/>
              </a:pPr>
              <a:t>15</a:t>
            </a:fld>
            <a:endParaRPr lang="de-DE"/>
          </a:p>
        </p:txBody>
      </p:sp>
    </p:spTree>
    <p:extLst>
      <p:ext uri="{BB962C8B-B14F-4D97-AF65-F5344CB8AC3E}">
        <p14:creationId xmlns:p14="http://schemas.microsoft.com/office/powerpoint/2010/main" val="4287942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745A9AD0-3E75-4D37-9A20-86C77FB9B0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E8459FDF-A8BC-4A62-BB2E-CE1D877F74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r>
              <a:rPr lang="en-GB" altLang="en-US" sz="2000"/>
              <a:t>) – not available to all WAP – donor funding,partial </a:t>
            </a:r>
          </a:p>
          <a:p>
            <a:r>
              <a:rPr lang="en-US" altLang="en-US"/>
              <a:t>Only address idiosyncratic needs if happen to occur ding the 4 months of programme implemnetation and successful in rationing process</a:t>
            </a:r>
          </a:p>
        </p:txBody>
      </p:sp>
      <p:sp>
        <p:nvSpPr>
          <p:cNvPr id="4" name="Slide Number Placeholder 3">
            <a:extLst>
              <a:ext uri="{FF2B5EF4-FFF2-40B4-BE49-F238E27FC236}">
                <a16:creationId xmlns:a16="http://schemas.microsoft.com/office/drawing/2014/main" id="{6DDC1EFB-8945-4217-BE16-4B11725CF278}"/>
              </a:ext>
            </a:extLst>
          </p:cNvPr>
          <p:cNvSpPr>
            <a:spLocks noGrp="1"/>
          </p:cNvSpPr>
          <p:nvPr>
            <p:ph type="sldNum" sz="quarter" idx="5"/>
          </p:nvPr>
        </p:nvSpPr>
        <p:spPr/>
        <p:txBody>
          <a:bodyPr/>
          <a:lstStyle/>
          <a:p>
            <a:pPr>
              <a:defRPr/>
            </a:pPr>
            <a:fld id="{A47DE58C-64C1-4358-81F2-030C5D7CB18B}" type="slidenum">
              <a:rPr lang="en-GB" smtClean="0"/>
              <a:pPr>
                <a:defRPr/>
              </a:pPr>
              <a:t>19</a:t>
            </a:fld>
            <a:endParaRPr lang="en-GB"/>
          </a:p>
        </p:txBody>
      </p:sp>
    </p:spTree>
    <p:extLst>
      <p:ext uri="{BB962C8B-B14F-4D97-AF65-F5344CB8AC3E}">
        <p14:creationId xmlns:p14="http://schemas.microsoft.com/office/powerpoint/2010/main" val="677510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17E34E70-A3DA-4F36-878F-CC6F57E2F4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95620923-AEB3-4309-9190-14DC86FF0A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unsurprisingly in light of above – not certainty regardidng impacyts</a:t>
            </a:r>
          </a:p>
          <a:p>
            <a:r>
              <a:rPr lang="en-US" altLang="en-US"/>
              <a:t>Many reasons to think not?</a:t>
            </a:r>
          </a:p>
          <a:p>
            <a:r>
              <a:rPr lang="en-US" altLang="en-US"/>
              <a:t>But none the less continue to be miplemented aroud world, without critical engagement – problem highlighted vby IEG</a:t>
            </a:r>
          </a:p>
          <a:p>
            <a:r>
              <a:rPr lang="en-GB" altLang="en-US">
                <a:solidFill>
                  <a:srgbClr val="09087F"/>
                </a:solidFill>
              </a:rPr>
              <a:t>Open questions regarding effectiveness and impact as SP (or SSN)</a:t>
            </a:r>
            <a:endParaRPr lang="en-US" altLang="en-US"/>
          </a:p>
        </p:txBody>
      </p:sp>
      <p:sp>
        <p:nvSpPr>
          <p:cNvPr id="4" name="Slide Number Placeholder 3">
            <a:extLst>
              <a:ext uri="{FF2B5EF4-FFF2-40B4-BE49-F238E27FC236}">
                <a16:creationId xmlns:a16="http://schemas.microsoft.com/office/drawing/2014/main" id="{7FBEFD84-A22C-4AF2-8DC2-65A71B8C23C9}"/>
              </a:ext>
            </a:extLst>
          </p:cNvPr>
          <p:cNvSpPr>
            <a:spLocks noGrp="1"/>
          </p:cNvSpPr>
          <p:nvPr>
            <p:ph type="sldNum" sz="quarter" idx="5"/>
          </p:nvPr>
        </p:nvSpPr>
        <p:spPr/>
        <p:txBody>
          <a:bodyPr/>
          <a:lstStyle/>
          <a:p>
            <a:pPr>
              <a:defRPr/>
            </a:pPr>
            <a:fld id="{51C28671-D348-418B-9FF0-C6B8CC180AA2}" type="slidenum">
              <a:rPr lang="en-GB" smtClean="0"/>
              <a:pPr>
                <a:defRPr/>
              </a:pPr>
              <a:t>20</a:t>
            </a:fld>
            <a:endParaRPr lang="en-GB"/>
          </a:p>
        </p:txBody>
      </p:sp>
    </p:spTree>
    <p:extLst>
      <p:ext uri="{BB962C8B-B14F-4D97-AF65-F5344CB8AC3E}">
        <p14:creationId xmlns:p14="http://schemas.microsoft.com/office/powerpoint/2010/main" val="3646018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E3C5A1-620D-411D-A0A5-82F50076A8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DBACCAA5-8E37-4C21-AC35-676F015AE0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labour</a:t>
            </a:r>
            <a:r>
              <a:rPr lang="en-US" sz="1200" kern="1200" dirty="0">
                <a:solidFill>
                  <a:schemeClr val="tx1"/>
                </a:solidFill>
                <a:effectLst/>
                <a:latin typeface="+mn-lt"/>
                <a:ea typeface="+mn-ea"/>
                <a:cs typeface="+mn-cs"/>
              </a:rPr>
              <a:t> intensity that all around the world defines the idea of a public works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(ii) the recruitment and targeting mechanism - he most challenging part of any social protection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(iii) a key features that defines EPWP's success and sets it apart from nearly all of the other </a:t>
            </a:r>
            <a:r>
              <a:rPr lang="en-US" sz="1200" kern="1200" dirty="0" err="1">
                <a:solidFill>
                  <a:schemeClr val="tx1"/>
                </a:solidFill>
                <a:effectLst/>
                <a:latin typeface="+mn-lt"/>
                <a:ea typeface="+mn-ea"/>
                <a:cs typeface="+mn-cs"/>
              </a:rPr>
              <a:t>programmes</a:t>
            </a:r>
            <a:r>
              <a:rPr lang="en-US" sz="1200" kern="1200" dirty="0">
                <a:solidFill>
                  <a:schemeClr val="tx1"/>
                </a:solidFill>
                <a:effectLst/>
                <a:latin typeface="+mn-lt"/>
                <a:ea typeface="+mn-ea"/>
                <a:cs typeface="+mn-cs"/>
              </a:rPr>
              <a:t> in the world - its focus on sustainable livelihoods development and (iv) which EPWP excels at which a few other </a:t>
            </a:r>
            <a:r>
              <a:rPr lang="en-US" sz="1200" kern="1200" dirty="0" err="1">
                <a:solidFill>
                  <a:schemeClr val="tx1"/>
                </a:solidFill>
                <a:effectLst/>
                <a:latin typeface="+mn-lt"/>
                <a:ea typeface="+mn-ea"/>
                <a:cs typeface="+mn-cs"/>
              </a:rPr>
              <a:t>programmes</a:t>
            </a:r>
            <a:r>
              <a:rPr lang="en-US" sz="1200" kern="1200" dirty="0">
                <a:solidFill>
                  <a:schemeClr val="tx1"/>
                </a:solidFill>
                <a:effectLst/>
                <a:latin typeface="+mn-lt"/>
                <a:ea typeface="+mn-ea"/>
                <a:cs typeface="+mn-cs"/>
              </a:rPr>
              <a:t> around the world also do well but most of them do not - in producing valuable assets and services that make a difference in people's lives and finally (v) the idea that really raises the bar for EPWP - this idea of convergence unique to South Africa, understanding public works not just a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but as a cross cutting government strategy for enabling developmental synergy. </a:t>
            </a:r>
            <a:endParaRPr lang="en-US" altLang="en-US" dirty="0"/>
          </a:p>
        </p:txBody>
      </p:sp>
      <p:sp>
        <p:nvSpPr>
          <p:cNvPr id="4" name="Slide Number Placeholder 3">
            <a:extLst>
              <a:ext uri="{FF2B5EF4-FFF2-40B4-BE49-F238E27FC236}">
                <a16:creationId xmlns:a16="http://schemas.microsoft.com/office/drawing/2014/main" id="{1B5B85B3-2780-4ECF-A5D6-D3B5CF12E84B}"/>
              </a:ext>
            </a:extLst>
          </p:cNvPr>
          <p:cNvSpPr>
            <a:spLocks noGrp="1"/>
          </p:cNvSpPr>
          <p:nvPr>
            <p:ph type="sldNum" sz="quarter" idx="5"/>
          </p:nvPr>
        </p:nvSpPr>
        <p:spPr/>
        <p:txBody>
          <a:bodyPr/>
          <a:lstStyle/>
          <a:p>
            <a:pPr>
              <a:defRPr/>
            </a:pPr>
            <a:fld id="{DF9D5E44-71FF-4565-8D76-435E5E431422}" type="slidenum">
              <a:rPr lang="en-GB" smtClean="0"/>
              <a:pPr>
                <a:defRPr/>
              </a:pPr>
              <a:t>21</a:t>
            </a:fld>
            <a:endParaRPr lang="en-GB"/>
          </a:p>
        </p:txBody>
      </p:sp>
    </p:spTree>
    <p:extLst>
      <p:ext uri="{BB962C8B-B14F-4D97-AF65-F5344CB8AC3E}">
        <p14:creationId xmlns:p14="http://schemas.microsoft.com/office/powerpoint/2010/main" val="3381712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6E51C42E-A1CA-42A8-81DE-DC6242210AE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13225E10-9D55-4C6B-B30C-9FC2E153DD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Low wage can be quite low in hghly segmented  labour market – among rural casual labourers, sometimes below wage required for basic subsistence</a:t>
            </a:r>
          </a:p>
          <a:p>
            <a:r>
              <a:rPr lang="en-US" altLang="en-US"/>
              <a:t>Shift domestic labour reallocation to  other household members</a:t>
            </a:r>
          </a:p>
          <a:p>
            <a:endParaRPr lang="en-US" altLang="en-US"/>
          </a:p>
          <a:p>
            <a:endParaRPr lang="en-US" altLang="en-US"/>
          </a:p>
          <a:p>
            <a:r>
              <a:rPr lang="en-GB" altLang="en-US"/>
              <a:t>One type of segmentation is to define groups "with little or no crossover capability", such that members of one segment cannot easily join another segment.</a:t>
            </a:r>
            <a:r>
              <a:rPr lang="en-GB" altLang="en-US" baseline="30000">
                <a:hlinkClick r:id="rId3"/>
              </a:rPr>
              <a:t>[2]</a:t>
            </a:r>
            <a:r>
              <a:rPr lang="en-GB" altLang="en-US"/>
              <a:t> This can result in different segments, for example men and women, receiving different wages for the same work.</a:t>
            </a:r>
            <a:r>
              <a:rPr lang="en-GB" altLang="en-US" baseline="30000">
                <a:hlinkClick r:id="rId4"/>
              </a:rPr>
              <a:t>[3]</a:t>
            </a:r>
            <a:r>
              <a:rPr lang="en-GB" altLang="en-US"/>
              <a:t> 19th-century Irish political economist </a:t>
            </a:r>
            <a:r>
              <a:rPr lang="en-GB" altLang="en-US">
                <a:hlinkClick r:id="rId5" tooltip="John Elliott Cairnes"/>
              </a:rPr>
              <a:t>John Elliott Cairnes</a:t>
            </a:r>
            <a:r>
              <a:rPr lang="en-GB" altLang="en-US"/>
              <a:t>referred to this phenomenon as that of "noncompeting groups".</a:t>
            </a:r>
            <a:endParaRPr lang="en-US" altLang="en-US"/>
          </a:p>
        </p:txBody>
      </p:sp>
      <p:sp>
        <p:nvSpPr>
          <p:cNvPr id="4" name="Slide Number Placeholder 3">
            <a:extLst>
              <a:ext uri="{FF2B5EF4-FFF2-40B4-BE49-F238E27FC236}">
                <a16:creationId xmlns:a16="http://schemas.microsoft.com/office/drawing/2014/main" id="{46DD4EB8-9448-45B6-90BE-303291154B88}"/>
              </a:ext>
            </a:extLst>
          </p:cNvPr>
          <p:cNvSpPr>
            <a:spLocks noGrp="1"/>
          </p:cNvSpPr>
          <p:nvPr>
            <p:ph type="sldNum" sz="quarter" idx="5"/>
          </p:nvPr>
        </p:nvSpPr>
        <p:spPr/>
        <p:txBody>
          <a:bodyPr/>
          <a:lstStyle/>
          <a:p>
            <a:pPr>
              <a:defRPr/>
            </a:pPr>
            <a:fld id="{0C7C544B-D8E7-4A66-9C1E-5A99F073A558}" type="slidenum">
              <a:rPr lang="en-GB" smtClean="0"/>
              <a:pPr>
                <a:defRPr/>
              </a:pPr>
              <a:t>23</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8572707B-5886-48C4-A99B-F54056C2C1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0608797D-FD28-46FB-85B0-B79FB955B5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 few observations on assets –  </a:t>
            </a:r>
          </a:p>
          <a:p>
            <a:r>
              <a:rPr lang="en-US" altLang="en-US"/>
              <a:t>Focus on creation of assets, not relevance, usage or sustainability</a:t>
            </a:r>
          </a:p>
          <a:p>
            <a:r>
              <a:rPr lang="en-US" altLang="en-US"/>
              <a:t>Need to know exgtent of the problem</a:t>
            </a:r>
          </a:p>
        </p:txBody>
      </p:sp>
      <p:sp>
        <p:nvSpPr>
          <p:cNvPr id="4" name="Slide Number Placeholder 3">
            <a:extLst>
              <a:ext uri="{FF2B5EF4-FFF2-40B4-BE49-F238E27FC236}">
                <a16:creationId xmlns:a16="http://schemas.microsoft.com/office/drawing/2014/main" id="{EA92CE16-D9A2-4117-B439-C060C6677789}"/>
              </a:ext>
            </a:extLst>
          </p:cNvPr>
          <p:cNvSpPr>
            <a:spLocks noGrp="1"/>
          </p:cNvSpPr>
          <p:nvPr>
            <p:ph type="sldNum" sz="quarter" idx="5"/>
          </p:nvPr>
        </p:nvSpPr>
        <p:spPr/>
        <p:txBody>
          <a:bodyPr/>
          <a:lstStyle/>
          <a:p>
            <a:pPr>
              <a:defRPr/>
            </a:pPr>
            <a:fld id="{D32DF052-4014-4FD7-BD87-14D58B253FE2}" type="slidenum">
              <a:rPr lang="en-GB" smtClean="0"/>
              <a:pPr>
                <a:defRPr/>
              </a:pPr>
              <a:t>24</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94868FD8-6789-45BF-8560-812D78E7768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9B8473AA-EE4A-47C9-87E5-BAA1B19BE2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a:extLst>
              <a:ext uri="{FF2B5EF4-FFF2-40B4-BE49-F238E27FC236}">
                <a16:creationId xmlns:a16="http://schemas.microsoft.com/office/drawing/2014/main" id="{04A130EF-2259-4199-8789-355538911F0C}"/>
              </a:ext>
            </a:extLst>
          </p:cNvPr>
          <p:cNvSpPr>
            <a:spLocks noGrp="1"/>
          </p:cNvSpPr>
          <p:nvPr>
            <p:ph type="sldNum" sz="quarter" idx="5"/>
          </p:nvPr>
        </p:nvSpPr>
        <p:spPr/>
        <p:txBody>
          <a:bodyPr/>
          <a:lstStyle/>
          <a:p>
            <a:pPr>
              <a:defRPr/>
            </a:pPr>
            <a:fld id="{77A037E5-6BBA-4B4E-A418-9F29A74C8963}" type="slidenum">
              <a:rPr lang="de-DE" smtClean="0"/>
              <a:pPr>
                <a:defRPr/>
              </a:pPr>
              <a:t>25</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E3C5A1-620D-411D-A0A5-82F50076A8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DBACCAA5-8E37-4C21-AC35-676F015AE0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labour</a:t>
            </a:r>
            <a:r>
              <a:rPr lang="en-US" sz="1200" kern="1200" dirty="0">
                <a:solidFill>
                  <a:schemeClr val="tx1"/>
                </a:solidFill>
                <a:effectLst/>
                <a:latin typeface="+mn-lt"/>
                <a:ea typeface="+mn-ea"/>
                <a:cs typeface="+mn-cs"/>
              </a:rPr>
              <a:t> intensity that all around the world defines the idea of a public works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(ii) the recruitment and targeting mechanism - he most challenging part of any social protection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(iii) a key features that defines EPWP's success and sets it apart from nearly all of the other </a:t>
            </a:r>
            <a:r>
              <a:rPr lang="en-US" sz="1200" kern="1200" dirty="0" err="1">
                <a:solidFill>
                  <a:schemeClr val="tx1"/>
                </a:solidFill>
                <a:effectLst/>
                <a:latin typeface="+mn-lt"/>
                <a:ea typeface="+mn-ea"/>
                <a:cs typeface="+mn-cs"/>
              </a:rPr>
              <a:t>programmes</a:t>
            </a:r>
            <a:r>
              <a:rPr lang="en-US" sz="1200" kern="1200" dirty="0">
                <a:solidFill>
                  <a:schemeClr val="tx1"/>
                </a:solidFill>
                <a:effectLst/>
                <a:latin typeface="+mn-lt"/>
                <a:ea typeface="+mn-ea"/>
                <a:cs typeface="+mn-cs"/>
              </a:rPr>
              <a:t> in the world - its focus on sustainable livelihoods development and (iv) which EPWP excels at which a few other </a:t>
            </a:r>
            <a:r>
              <a:rPr lang="en-US" sz="1200" kern="1200" dirty="0" err="1">
                <a:solidFill>
                  <a:schemeClr val="tx1"/>
                </a:solidFill>
                <a:effectLst/>
                <a:latin typeface="+mn-lt"/>
                <a:ea typeface="+mn-ea"/>
                <a:cs typeface="+mn-cs"/>
              </a:rPr>
              <a:t>programmes</a:t>
            </a:r>
            <a:r>
              <a:rPr lang="en-US" sz="1200" kern="1200" dirty="0">
                <a:solidFill>
                  <a:schemeClr val="tx1"/>
                </a:solidFill>
                <a:effectLst/>
                <a:latin typeface="+mn-lt"/>
                <a:ea typeface="+mn-ea"/>
                <a:cs typeface="+mn-cs"/>
              </a:rPr>
              <a:t> around the world also do well but most of them do not - in producing valuable assets and services that make a difference in people's lives and finally (v) the idea that really raises the bar for EPWP - this idea of convergence unique to South Africa, understanding public works not just a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but as a cross cutting government strategy for enabling developmental synergy. </a:t>
            </a:r>
            <a:endParaRPr lang="en-US" altLang="en-US" dirty="0"/>
          </a:p>
        </p:txBody>
      </p:sp>
      <p:sp>
        <p:nvSpPr>
          <p:cNvPr id="4" name="Slide Number Placeholder 3">
            <a:extLst>
              <a:ext uri="{FF2B5EF4-FFF2-40B4-BE49-F238E27FC236}">
                <a16:creationId xmlns:a16="http://schemas.microsoft.com/office/drawing/2014/main" id="{1B5B85B3-2780-4ECF-A5D6-D3B5CF12E84B}"/>
              </a:ext>
            </a:extLst>
          </p:cNvPr>
          <p:cNvSpPr>
            <a:spLocks noGrp="1"/>
          </p:cNvSpPr>
          <p:nvPr>
            <p:ph type="sldNum" sz="quarter" idx="5"/>
          </p:nvPr>
        </p:nvSpPr>
        <p:spPr/>
        <p:txBody>
          <a:bodyPr/>
          <a:lstStyle/>
          <a:p>
            <a:pPr>
              <a:defRPr/>
            </a:pPr>
            <a:fld id="{DF9D5E44-71FF-4565-8D76-435E5E431422}" type="slidenum">
              <a:rPr lang="en-GB" smtClean="0"/>
              <a:pPr>
                <a:defRPr/>
              </a:pPr>
              <a:t>27</a:t>
            </a:fld>
            <a:endParaRPr lang="en-GB"/>
          </a:p>
        </p:txBody>
      </p:sp>
    </p:spTree>
    <p:extLst>
      <p:ext uri="{BB962C8B-B14F-4D97-AF65-F5344CB8AC3E}">
        <p14:creationId xmlns:p14="http://schemas.microsoft.com/office/powerpoint/2010/main" val="199090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C58450A3-B31F-4C9C-9BD5-0CCD685186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6097E3FC-C427-4202-B031-0510D98005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Structural - </a:t>
            </a:r>
            <a:r>
              <a:rPr lang="en-GB" altLang="en-US" b="1"/>
              <a:t>Structural unemployment</a:t>
            </a:r>
            <a:r>
              <a:rPr lang="en-GB" altLang="en-US"/>
              <a:t> is a longer-lasting form of unemployment caused by fundamental shifts in an economy. E.g technological disruption</a:t>
            </a:r>
          </a:p>
          <a:p>
            <a:r>
              <a:rPr lang="en-US" altLang="en-US"/>
              <a:t>Lewis model – transition of labour between two economies – dual economy model - </a:t>
            </a:r>
            <a:r>
              <a:rPr lang="en-GB" altLang="en-US"/>
              <a:t>growth of a developing economy in terms of a </a:t>
            </a:r>
            <a:r>
              <a:rPr lang="en-GB" altLang="en-US">
                <a:hlinkClick r:id="rId3" tooltip="Labour (economics)"/>
              </a:rPr>
              <a:t>labour</a:t>
            </a:r>
            <a:r>
              <a:rPr lang="en-GB" altLang="en-US"/>
              <a:t> transition between two sectors, the capitalist sector and the subsistence sector:</a:t>
            </a:r>
          </a:p>
          <a:p>
            <a:r>
              <a:rPr lang="en-GB" altLang="en-US"/>
              <a:t>a developing economy has a surplus of unproductive labor in the agricultural sector.</a:t>
            </a:r>
          </a:p>
          <a:p>
            <a:r>
              <a:rPr lang="en-GB" altLang="en-US"/>
              <a:t>These workers are attracted to the growing manufacturing sector where higher wages are offered.</a:t>
            </a:r>
          </a:p>
          <a:p>
            <a:r>
              <a:rPr lang="en-GB" altLang="en-US"/>
              <a:t>wages in the manufacturing sector are more or less fixed.</a:t>
            </a:r>
          </a:p>
          <a:p>
            <a:r>
              <a:rPr lang="en-GB" altLang="en-US"/>
              <a:t>Entrepreneurs in the manufacturing sector make profit because they charge a price above the fixed wage rate.</a:t>
            </a:r>
          </a:p>
          <a:p>
            <a:r>
              <a:rPr lang="en-GB" altLang="en-US"/>
              <a:t>The model assumes that these profits will be reinvested in the business in the form of fixed capital.</a:t>
            </a:r>
          </a:p>
          <a:p>
            <a:r>
              <a:rPr lang="en-GB" altLang="en-US"/>
              <a:t>An advanced manufacturing sector means an economy has moved from a traditional to an industrialized one.</a:t>
            </a:r>
            <a:r>
              <a:rPr lang="en-GB" altLang="en-US" baseline="30000">
                <a:hlinkClick r:id="rId4"/>
              </a:rPr>
              <a:t>[4]</a:t>
            </a:r>
            <a:endParaRPr lang="en-GB" altLang="en-US"/>
          </a:p>
          <a:p>
            <a:endParaRPr lang="en-GB" altLang="en-US"/>
          </a:p>
        </p:txBody>
      </p:sp>
      <p:sp>
        <p:nvSpPr>
          <p:cNvPr id="4" name="Slide Number Placeholder 3">
            <a:extLst>
              <a:ext uri="{FF2B5EF4-FFF2-40B4-BE49-F238E27FC236}">
                <a16:creationId xmlns:a16="http://schemas.microsoft.com/office/drawing/2014/main" id="{BD12F40C-4069-4444-B093-265181E2D1D2}"/>
              </a:ext>
            </a:extLst>
          </p:cNvPr>
          <p:cNvSpPr>
            <a:spLocks noGrp="1"/>
          </p:cNvSpPr>
          <p:nvPr>
            <p:ph type="sldNum" sz="quarter" idx="5"/>
          </p:nvPr>
        </p:nvSpPr>
        <p:spPr/>
        <p:txBody>
          <a:bodyPr/>
          <a:lstStyle/>
          <a:p>
            <a:pPr>
              <a:defRPr/>
            </a:pPr>
            <a:fld id="{86D79E46-9C7D-4D65-B073-6BE5AAF0C722}" type="slidenum">
              <a:rPr lang="de-DE" smtClean="0"/>
              <a:pPr>
                <a:defRPr/>
              </a:pPr>
              <a:t>2</a:t>
            </a:fld>
            <a:endParaRPr lang="de-DE"/>
          </a:p>
        </p:txBody>
      </p:sp>
    </p:spTree>
    <p:extLst>
      <p:ext uri="{BB962C8B-B14F-4D97-AF65-F5344CB8AC3E}">
        <p14:creationId xmlns:p14="http://schemas.microsoft.com/office/powerpoint/2010/main" val="3951094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65570BD-C58D-4625-8A97-9D2294337E8A}" type="slidenum">
              <a:rPr lang="de-DE" smtClean="0"/>
              <a:pPr>
                <a:defRPr/>
              </a:pPr>
              <a:t>37</a:t>
            </a:fld>
            <a:endParaRPr lang="de-DE"/>
          </a:p>
        </p:txBody>
      </p:sp>
    </p:spTree>
    <p:extLst>
      <p:ext uri="{BB962C8B-B14F-4D97-AF65-F5344CB8AC3E}">
        <p14:creationId xmlns:p14="http://schemas.microsoft.com/office/powerpoint/2010/main" val="1891423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C58450A3-B31F-4C9C-9BD5-0CCD685186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6097E3FC-C427-4202-B031-0510D98005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Structural - </a:t>
            </a:r>
            <a:r>
              <a:rPr lang="en-GB" altLang="en-US" b="1"/>
              <a:t>Structural unemployment</a:t>
            </a:r>
            <a:r>
              <a:rPr lang="en-GB" altLang="en-US"/>
              <a:t> is a longer-lasting form of unemployment caused by fundamental shifts in an economy. E.g technological disruption</a:t>
            </a:r>
          </a:p>
          <a:p>
            <a:r>
              <a:rPr lang="en-US" altLang="en-US"/>
              <a:t>Lewis model – transition of labour between two economies – dual economy model - </a:t>
            </a:r>
            <a:r>
              <a:rPr lang="en-GB" altLang="en-US"/>
              <a:t>growth of a developing economy in terms of a </a:t>
            </a:r>
            <a:r>
              <a:rPr lang="en-GB" altLang="en-US">
                <a:hlinkClick r:id="rId3" tooltip="Labour (economics)"/>
              </a:rPr>
              <a:t>labour</a:t>
            </a:r>
            <a:r>
              <a:rPr lang="en-GB" altLang="en-US"/>
              <a:t> transition between two sectors, the capitalist sector and the subsistence sector:</a:t>
            </a:r>
          </a:p>
          <a:p>
            <a:r>
              <a:rPr lang="en-GB" altLang="en-US"/>
              <a:t>a developing economy has a surplus of unproductive labor in the agricultural sector.</a:t>
            </a:r>
          </a:p>
          <a:p>
            <a:r>
              <a:rPr lang="en-GB" altLang="en-US"/>
              <a:t>These workers are attracted to the growing manufacturing sector where higher wages are offered.</a:t>
            </a:r>
          </a:p>
          <a:p>
            <a:r>
              <a:rPr lang="en-GB" altLang="en-US"/>
              <a:t>wages in the manufacturing sector are more or less fixed.</a:t>
            </a:r>
          </a:p>
          <a:p>
            <a:r>
              <a:rPr lang="en-GB" altLang="en-US"/>
              <a:t>Entrepreneurs in the manufacturing sector make profit because they charge a price above the fixed wage rate.</a:t>
            </a:r>
          </a:p>
          <a:p>
            <a:r>
              <a:rPr lang="en-GB" altLang="en-US"/>
              <a:t>The model assumes that these profits will be reinvested in the business in the form of fixed capital.</a:t>
            </a:r>
          </a:p>
          <a:p>
            <a:r>
              <a:rPr lang="en-GB" altLang="en-US"/>
              <a:t>An advanced manufacturing sector means an economy has moved from a traditional to an industrialized one.</a:t>
            </a:r>
            <a:r>
              <a:rPr lang="en-GB" altLang="en-US" baseline="30000">
                <a:hlinkClick r:id="rId4"/>
              </a:rPr>
              <a:t>[4]</a:t>
            </a:r>
            <a:endParaRPr lang="en-GB" altLang="en-US"/>
          </a:p>
          <a:p>
            <a:endParaRPr lang="en-GB" altLang="en-US"/>
          </a:p>
        </p:txBody>
      </p:sp>
      <p:sp>
        <p:nvSpPr>
          <p:cNvPr id="4" name="Slide Number Placeholder 3">
            <a:extLst>
              <a:ext uri="{FF2B5EF4-FFF2-40B4-BE49-F238E27FC236}">
                <a16:creationId xmlns:a16="http://schemas.microsoft.com/office/drawing/2014/main" id="{BD12F40C-4069-4444-B093-265181E2D1D2}"/>
              </a:ext>
            </a:extLst>
          </p:cNvPr>
          <p:cNvSpPr>
            <a:spLocks noGrp="1"/>
          </p:cNvSpPr>
          <p:nvPr>
            <p:ph type="sldNum" sz="quarter" idx="5"/>
          </p:nvPr>
        </p:nvSpPr>
        <p:spPr/>
        <p:txBody>
          <a:bodyPr/>
          <a:lstStyle/>
          <a:p>
            <a:pPr>
              <a:defRPr/>
            </a:pPr>
            <a:fld id="{86D79E46-9C7D-4D65-B073-6BE5AAF0C722}" type="slidenum">
              <a:rPr lang="de-DE" smtClean="0"/>
              <a:pPr>
                <a:defRPr/>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6D6AA69F-A3DE-4653-B83B-FCD30AB1EE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D3206ADE-BCB3-413A-BC71-7DC232DFDC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CFA?</a:t>
            </a:r>
            <a:endParaRPr lang="en-GB" altLang="en-US"/>
          </a:p>
        </p:txBody>
      </p:sp>
      <p:sp>
        <p:nvSpPr>
          <p:cNvPr id="4" name="Slide Number Placeholder 3">
            <a:extLst>
              <a:ext uri="{FF2B5EF4-FFF2-40B4-BE49-F238E27FC236}">
                <a16:creationId xmlns:a16="http://schemas.microsoft.com/office/drawing/2014/main" id="{5B2D116F-2E88-428A-AEE9-3C4D0EB3F33A}"/>
              </a:ext>
            </a:extLst>
          </p:cNvPr>
          <p:cNvSpPr>
            <a:spLocks noGrp="1"/>
          </p:cNvSpPr>
          <p:nvPr>
            <p:ph type="sldNum" sz="quarter" idx="5"/>
          </p:nvPr>
        </p:nvSpPr>
        <p:spPr/>
        <p:txBody>
          <a:bodyPr/>
          <a:lstStyle/>
          <a:p>
            <a:pPr>
              <a:defRPr/>
            </a:pPr>
            <a:fld id="{529468BF-ECA4-4AD5-B601-A548C7AB5972}" type="slidenum">
              <a:rPr lang="de-DE" smtClean="0"/>
              <a:pPr>
                <a:defRPr/>
              </a:pPr>
              <a:t>5</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6B197DFE-8494-44C1-AEB1-21CC7579DC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842C398E-2A5C-42AD-9BA8-C6147FB42A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PWP preferred option for WAP for range of ideological reasons, among donors and governments,  reluctance to give something for nothing, work requirement</a:t>
            </a:r>
          </a:p>
          <a:p>
            <a:r>
              <a:rPr lang="en-US" altLang="en-US"/>
              <a:t>WB presentation – impacts under-reseached – focus on KPIs – process </a:t>
            </a:r>
          </a:p>
        </p:txBody>
      </p:sp>
      <p:sp>
        <p:nvSpPr>
          <p:cNvPr id="4" name="Slide Number Placeholder 3">
            <a:extLst>
              <a:ext uri="{FF2B5EF4-FFF2-40B4-BE49-F238E27FC236}">
                <a16:creationId xmlns:a16="http://schemas.microsoft.com/office/drawing/2014/main" id="{52517697-3839-4014-9012-C821B50C9662}"/>
              </a:ext>
            </a:extLst>
          </p:cNvPr>
          <p:cNvSpPr>
            <a:spLocks noGrp="1"/>
          </p:cNvSpPr>
          <p:nvPr>
            <p:ph type="sldNum" sz="quarter" idx="5"/>
          </p:nvPr>
        </p:nvSpPr>
        <p:spPr/>
        <p:txBody>
          <a:bodyPr/>
          <a:lstStyle/>
          <a:p>
            <a:pPr>
              <a:defRPr/>
            </a:pPr>
            <a:fld id="{CF2A6934-DD3C-45A0-B5FC-20019B89E66B}" type="slidenum">
              <a:rPr lang="en-GB" smtClean="0"/>
              <a:pPr>
                <a:defRPr/>
              </a:pPr>
              <a:t>6</a:t>
            </a:fld>
            <a:endParaRPr lang="en-GB"/>
          </a:p>
        </p:txBody>
      </p:sp>
    </p:spTree>
    <p:extLst>
      <p:ext uri="{BB962C8B-B14F-4D97-AF65-F5344CB8AC3E}">
        <p14:creationId xmlns:p14="http://schemas.microsoft.com/office/powerpoint/2010/main" val="556098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6B197DFE-8494-44C1-AEB1-21CC7579DC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842C398E-2A5C-42AD-9BA8-C6147FB42A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PWP preferred option for WAP for range of ideological reasons, among donors and governments,  reluctance to give something for nothing, work requirement</a:t>
            </a:r>
          </a:p>
          <a:p>
            <a:r>
              <a:rPr lang="en-US" altLang="en-US"/>
              <a:t>WB presentation – impacts under-reseached – focus on KPIs – process </a:t>
            </a:r>
          </a:p>
        </p:txBody>
      </p:sp>
      <p:sp>
        <p:nvSpPr>
          <p:cNvPr id="4" name="Slide Number Placeholder 3">
            <a:extLst>
              <a:ext uri="{FF2B5EF4-FFF2-40B4-BE49-F238E27FC236}">
                <a16:creationId xmlns:a16="http://schemas.microsoft.com/office/drawing/2014/main" id="{52517697-3839-4014-9012-C821B50C9662}"/>
              </a:ext>
            </a:extLst>
          </p:cNvPr>
          <p:cNvSpPr>
            <a:spLocks noGrp="1"/>
          </p:cNvSpPr>
          <p:nvPr>
            <p:ph type="sldNum" sz="quarter" idx="5"/>
          </p:nvPr>
        </p:nvSpPr>
        <p:spPr/>
        <p:txBody>
          <a:bodyPr/>
          <a:lstStyle/>
          <a:p>
            <a:pPr>
              <a:defRPr/>
            </a:pPr>
            <a:fld id="{CF2A6934-DD3C-45A0-B5FC-20019B89E66B}" type="slidenum">
              <a:rPr lang="en-GB" smtClean="0"/>
              <a:pPr>
                <a:defRPr/>
              </a:pPr>
              <a:t>7</a:t>
            </a:fld>
            <a:endParaRPr lang="en-GB"/>
          </a:p>
        </p:txBody>
      </p:sp>
    </p:spTree>
    <p:extLst>
      <p:ext uri="{BB962C8B-B14F-4D97-AF65-F5344CB8AC3E}">
        <p14:creationId xmlns:p14="http://schemas.microsoft.com/office/powerpoint/2010/main" val="1872975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6B197DFE-8494-44C1-AEB1-21CC7579DC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842C398E-2A5C-42AD-9BA8-C6147FB42A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PWP preferred option for WAP for range of ideological reasons, among donors and governments,  reluctance to give something for nothing, work requirement</a:t>
            </a:r>
          </a:p>
          <a:p>
            <a:r>
              <a:rPr lang="en-US" altLang="en-US"/>
              <a:t>WB presentation – impacts under-reseached – focus on KPIs – process </a:t>
            </a:r>
          </a:p>
        </p:txBody>
      </p:sp>
      <p:sp>
        <p:nvSpPr>
          <p:cNvPr id="4" name="Slide Number Placeholder 3">
            <a:extLst>
              <a:ext uri="{FF2B5EF4-FFF2-40B4-BE49-F238E27FC236}">
                <a16:creationId xmlns:a16="http://schemas.microsoft.com/office/drawing/2014/main" id="{52517697-3839-4014-9012-C821B50C9662}"/>
              </a:ext>
            </a:extLst>
          </p:cNvPr>
          <p:cNvSpPr>
            <a:spLocks noGrp="1"/>
          </p:cNvSpPr>
          <p:nvPr>
            <p:ph type="sldNum" sz="quarter" idx="5"/>
          </p:nvPr>
        </p:nvSpPr>
        <p:spPr/>
        <p:txBody>
          <a:bodyPr/>
          <a:lstStyle/>
          <a:p>
            <a:pPr>
              <a:defRPr/>
            </a:pPr>
            <a:fld id="{CF2A6934-DD3C-45A0-B5FC-20019B89E66B}" type="slidenum">
              <a:rPr lang="en-GB" smtClean="0"/>
              <a:pPr>
                <a:defRPr/>
              </a:pPr>
              <a:t>8</a:t>
            </a:fld>
            <a:endParaRPr lang="en-GB"/>
          </a:p>
        </p:txBody>
      </p:sp>
    </p:spTree>
    <p:extLst>
      <p:ext uri="{BB962C8B-B14F-4D97-AF65-F5344CB8AC3E}">
        <p14:creationId xmlns:p14="http://schemas.microsoft.com/office/powerpoint/2010/main" val="1025229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DAED7917-42FB-4787-87FA-2235C5E24E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BD9A80A0-9BD3-4231-A68F-63CB0833D0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 First typical of employment programmes funded with WB loans (and DFID grants) in LIC, Social Action Funds, eg TASAF, NUSAF, MASAF etc a many others, also in Nepal </a:t>
            </a:r>
          </a:p>
          <a:p>
            <a:endParaRPr lang="en-US" altLang="en-US"/>
          </a:p>
          <a:p>
            <a:r>
              <a:rPr lang="en-US" altLang="en-US"/>
              <a:t>B Includes Employment Guarantee Schemes – celebrated MGNREGS, foremerly NREGA, and MEGs, 40 years experience, nationally funded, and PSNP</a:t>
            </a:r>
          </a:p>
          <a:p>
            <a:endParaRPr lang="en-US" altLang="en-US"/>
          </a:p>
          <a:p>
            <a:r>
              <a:rPr lang="en-US" altLang="en-US"/>
              <a:t>C Many programmes aimed to ensure LM approaches in infrast adopted to optimise labour demand – design influnce expertise devped by ILO, inc EIIP</a:t>
            </a:r>
          </a:p>
          <a:p>
            <a:endParaRPr lang="en-US" altLang="en-US"/>
          </a:p>
          <a:p>
            <a:r>
              <a:rPr lang="en-US" altLang="en-US"/>
              <a:t>D – skills developmetn – imrpove albour market peformance – more typical MICs and OECD</a:t>
            </a:r>
          </a:p>
        </p:txBody>
      </p:sp>
      <p:sp>
        <p:nvSpPr>
          <p:cNvPr id="4" name="Slide Number Placeholder 3">
            <a:extLst>
              <a:ext uri="{FF2B5EF4-FFF2-40B4-BE49-F238E27FC236}">
                <a16:creationId xmlns:a16="http://schemas.microsoft.com/office/drawing/2014/main" id="{93C58D27-0FF6-4065-AD58-239AAF91ADAF}"/>
              </a:ext>
            </a:extLst>
          </p:cNvPr>
          <p:cNvSpPr>
            <a:spLocks noGrp="1"/>
          </p:cNvSpPr>
          <p:nvPr>
            <p:ph type="sldNum" sz="quarter" idx="5"/>
          </p:nvPr>
        </p:nvSpPr>
        <p:spPr/>
        <p:txBody>
          <a:bodyPr/>
          <a:lstStyle/>
          <a:p>
            <a:pPr>
              <a:defRPr/>
            </a:pPr>
            <a:fld id="{7A34C0A1-5908-452D-B261-2E504684CE2A}" type="slidenum">
              <a:rPr lang="en-GB" smtClean="0"/>
              <a:pPr>
                <a:defRPr/>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DAED7917-42FB-4787-87FA-2235C5E24E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BD9A80A0-9BD3-4231-A68F-63CB0833D0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 First typical of employment programmes funded with WB loans (and DFID grants) in LIC, Social Action Funds, eg TASAF, NUSAF, MASAF etc a many others, also in Nepal </a:t>
            </a:r>
          </a:p>
          <a:p>
            <a:endParaRPr lang="en-US" altLang="en-US"/>
          </a:p>
          <a:p>
            <a:r>
              <a:rPr lang="en-US" altLang="en-US"/>
              <a:t>B Includes Employment Guarantee Schemes – celebrated MGNREGS, foremerly NREGA, and MEGs, 40 years experience, nationally funded, and PSNP</a:t>
            </a:r>
          </a:p>
          <a:p>
            <a:endParaRPr lang="en-US" altLang="en-US"/>
          </a:p>
          <a:p>
            <a:r>
              <a:rPr lang="en-US" altLang="en-US"/>
              <a:t>C Many programmes aimed to ensure LM approaches in infrast adopted to optimise labour demand – design influnce expertise devped by ILO, inc EIIP</a:t>
            </a:r>
          </a:p>
          <a:p>
            <a:endParaRPr lang="en-US" altLang="en-US"/>
          </a:p>
          <a:p>
            <a:r>
              <a:rPr lang="en-US" altLang="en-US"/>
              <a:t>D – skills developmetn – imrpove albour market peformance – more typical MICs and OECD</a:t>
            </a:r>
          </a:p>
        </p:txBody>
      </p:sp>
      <p:sp>
        <p:nvSpPr>
          <p:cNvPr id="4" name="Slide Number Placeholder 3">
            <a:extLst>
              <a:ext uri="{FF2B5EF4-FFF2-40B4-BE49-F238E27FC236}">
                <a16:creationId xmlns:a16="http://schemas.microsoft.com/office/drawing/2014/main" id="{93C58D27-0FF6-4065-AD58-239AAF91ADAF}"/>
              </a:ext>
            </a:extLst>
          </p:cNvPr>
          <p:cNvSpPr>
            <a:spLocks noGrp="1"/>
          </p:cNvSpPr>
          <p:nvPr>
            <p:ph type="sldNum" sz="quarter" idx="5"/>
          </p:nvPr>
        </p:nvSpPr>
        <p:spPr/>
        <p:txBody>
          <a:bodyPr/>
          <a:lstStyle/>
          <a:p>
            <a:pPr>
              <a:defRPr/>
            </a:pPr>
            <a:fld id="{7A34C0A1-5908-452D-B261-2E504684CE2A}" type="slidenum">
              <a:rPr lang="en-GB" smtClean="0"/>
              <a:pPr>
                <a:defRPr/>
              </a:pPr>
              <a:t>10</a:t>
            </a:fld>
            <a:endParaRPr lang="en-GB"/>
          </a:p>
        </p:txBody>
      </p:sp>
    </p:spTree>
    <p:extLst>
      <p:ext uri="{BB962C8B-B14F-4D97-AF65-F5344CB8AC3E}">
        <p14:creationId xmlns:p14="http://schemas.microsoft.com/office/powerpoint/2010/main" val="3277605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Z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Z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27E38B-4403-4067-B578-EE804DB72F2E}" type="slidenum">
              <a:rPr lang="en-ZA">
                <a:solidFill>
                  <a:srgbClr val="000000"/>
                </a:solidFill>
              </a:rPr>
              <a:pPr>
                <a:defRPr/>
              </a:pPr>
              <a:t>‹#›</a:t>
            </a:fld>
            <a:endParaRPr lang="en-ZA">
              <a:solidFill>
                <a:srgbClr val="000000"/>
              </a:solidFill>
            </a:endParaRPr>
          </a:p>
        </p:txBody>
      </p:sp>
    </p:spTree>
    <p:extLst>
      <p:ext uri="{BB962C8B-B14F-4D97-AF65-F5344CB8AC3E}">
        <p14:creationId xmlns:p14="http://schemas.microsoft.com/office/powerpoint/2010/main" val="2786971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Z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Z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352F74-7283-4ED7-B90E-EBCB89ECC3A1}" type="slidenum">
              <a:rPr lang="en-ZA">
                <a:solidFill>
                  <a:srgbClr val="000000"/>
                </a:solidFill>
              </a:rPr>
              <a:pPr>
                <a:defRPr/>
              </a:pPr>
              <a:t>‹#›</a:t>
            </a:fld>
            <a:endParaRPr lang="en-ZA">
              <a:solidFill>
                <a:srgbClr val="000000"/>
              </a:solidFill>
            </a:endParaRPr>
          </a:p>
        </p:txBody>
      </p:sp>
    </p:spTree>
    <p:extLst>
      <p:ext uri="{BB962C8B-B14F-4D97-AF65-F5344CB8AC3E}">
        <p14:creationId xmlns:p14="http://schemas.microsoft.com/office/powerpoint/2010/main" val="4191202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Z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Z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0263FA-D357-42EE-B10B-8BA2FDB0747E}" type="slidenum">
              <a:rPr lang="en-ZA">
                <a:solidFill>
                  <a:srgbClr val="000000"/>
                </a:solidFill>
              </a:rPr>
              <a:pPr>
                <a:defRPr/>
              </a:pPr>
              <a:t>‹#›</a:t>
            </a:fld>
            <a:endParaRPr lang="en-ZA">
              <a:solidFill>
                <a:srgbClr val="000000"/>
              </a:solidFill>
            </a:endParaRPr>
          </a:p>
        </p:txBody>
      </p:sp>
    </p:spTree>
    <p:extLst>
      <p:ext uri="{BB962C8B-B14F-4D97-AF65-F5344CB8AC3E}">
        <p14:creationId xmlns:p14="http://schemas.microsoft.com/office/powerpoint/2010/main" val="175826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ZA"/>
          </a:p>
        </p:txBody>
      </p:sp>
      <p:sp>
        <p:nvSpPr>
          <p:cNvPr id="3" name="Table Placeholder 2"/>
          <p:cNvSpPr>
            <a:spLocks noGrp="1"/>
          </p:cNvSpPr>
          <p:nvPr>
            <p:ph type="tbl" idx="1"/>
          </p:nvPr>
        </p:nvSpPr>
        <p:spPr>
          <a:xfrm>
            <a:off x="685800" y="1981200"/>
            <a:ext cx="7772400" cy="4114800"/>
          </a:xfrm>
        </p:spPr>
        <p:txBody>
          <a:bodyPr/>
          <a:lstStyle/>
          <a:p>
            <a:pPr lvl="0"/>
            <a:endParaRPr lang="en-ZA" noProof="0"/>
          </a:p>
        </p:txBody>
      </p:sp>
      <p:sp>
        <p:nvSpPr>
          <p:cNvPr id="4" name="Rectangle 4"/>
          <p:cNvSpPr>
            <a:spLocks noGrp="1" noChangeArrowheads="1"/>
          </p:cNvSpPr>
          <p:nvPr>
            <p:ph type="dt" sz="half" idx="10"/>
          </p:nvPr>
        </p:nvSpPr>
        <p:spPr>
          <a:ln/>
        </p:spPr>
        <p:txBody>
          <a:bodyPr/>
          <a:lstStyle>
            <a:lvl1pPr>
              <a:defRPr/>
            </a:lvl1pPr>
          </a:lstStyle>
          <a:p>
            <a:pPr>
              <a:defRPr/>
            </a:pPr>
            <a:endParaRPr lang="en-Z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Z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03A6F1-C01C-416F-ABD8-7ECF6E5F257E}" type="slidenum">
              <a:rPr lang="en-ZA">
                <a:solidFill>
                  <a:srgbClr val="000000"/>
                </a:solidFill>
              </a:rPr>
              <a:pPr>
                <a:defRPr/>
              </a:pPr>
              <a:t>‹#›</a:t>
            </a:fld>
            <a:endParaRPr lang="en-ZA">
              <a:solidFill>
                <a:srgbClr val="000000"/>
              </a:solidFill>
            </a:endParaRPr>
          </a:p>
        </p:txBody>
      </p:sp>
    </p:spTree>
    <p:extLst>
      <p:ext uri="{BB962C8B-B14F-4D97-AF65-F5344CB8AC3E}">
        <p14:creationId xmlns:p14="http://schemas.microsoft.com/office/powerpoint/2010/main" val="4243251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Rectangle 4"/>
          <p:cNvSpPr>
            <a:spLocks noGrp="1" noChangeArrowheads="1"/>
          </p:cNvSpPr>
          <p:nvPr>
            <p:ph type="dt" sz="half" idx="10"/>
          </p:nvPr>
        </p:nvSpPr>
        <p:spPr>
          <a:ln/>
        </p:spPr>
        <p:txBody>
          <a:bodyPr/>
          <a:lstStyle>
            <a:lvl1pPr>
              <a:defRPr/>
            </a:lvl1pPr>
          </a:lstStyle>
          <a:p>
            <a:pPr>
              <a:defRPr/>
            </a:pPr>
            <a:endParaRPr lang="en-ZA">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ZA">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4D3466E-4E72-46B1-9DC6-1A6C1CCE7C04}" type="slidenum">
              <a:rPr lang="en-ZA">
                <a:solidFill>
                  <a:srgbClr val="000000"/>
                </a:solidFill>
              </a:rPr>
              <a:pPr>
                <a:defRPr/>
              </a:pPr>
              <a:t>‹#›</a:t>
            </a:fld>
            <a:endParaRPr lang="en-ZA">
              <a:solidFill>
                <a:srgbClr val="000000"/>
              </a:solidFill>
            </a:endParaRPr>
          </a:p>
        </p:txBody>
      </p:sp>
    </p:spTree>
    <p:extLst>
      <p:ext uri="{BB962C8B-B14F-4D97-AF65-F5344CB8AC3E}">
        <p14:creationId xmlns:p14="http://schemas.microsoft.com/office/powerpoint/2010/main" val="1586155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Z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Z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7B14B0-E8B5-477A-B21B-4E1125CED59E}" type="slidenum">
              <a:rPr lang="en-ZA">
                <a:solidFill>
                  <a:srgbClr val="000000"/>
                </a:solidFill>
              </a:rPr>
              <a:pPr>
                <a:defRPr/>
              </a:pPr>
              <a:t>‹#›</a:t>
            </a:fld>
            <a:endParaRPr lang="en-ZA">
              <a:solidFill>
                <a:srgbClr val="000000"/>
              </a:solidFill>
            </a:endParaRPr>
          </a:p>
        </p:txBody>
      </p:sp>
    </p:spTree>
    <p:extLst>
      <p:ext uri="{BB962C8B-B14F-4D97-AF65-F5344CB8AC3E}">
        <p14:creationId xmlns:p14="http://schemas.microsoft.com/office/powerpoint/2010/main" val="3040590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Z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Z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86DA75-D1BB-4EB3-B1C3-4260318AAB9D}" type="slidenum">
              <a:rPr lang="en-ZA">
                <a:solidFill>
                  <a:srgbClr val="000000"/>
                </a:solidFill>
              </a:rPr>
              <a:pPr>
                <a:defRPr/>
              </a:pPr>
              <a:t>‹#›</a:t>
            </a:fld>
            <a:endParaRPr lang="en-ZA">
              <a:solidFill>
                <a:srgbClr val="000000"/>
              </a:solidFill>
            </a:endParaRPr>
          </a:p>
        </p:txBody>
      </p:sp>
    </p:spTree>
    <p:extLst>
      <p:ext uri="{BB962C8B-B14F-4D97-AF65-F5344CB8AC3E}">
        <p14:creationId xmlns:p14="http://schemas.microsoft.com/office/powerpoint/2010/main" val="369424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endParaRPr lang="en-ZA">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ZA">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AD5EFA-D5BC-445E-8A34-D51DCA3FE26C}" type="slidenum">
              <a:rPr lang="en-ZA">
                <a:solidFill>
                  <a:srgbClr val="000000"/>
                </a:solidFill>
              </a:rPr>
              <a:pPr>
                <a:defRPr/>
              </a:pPr>
              <a:t>‹#›</a:t>
            </a:fld>
            <a:endParaRPr lang="en-ZA">
              <a:solidFill>
                <a:srgbClr val="000000"/>
              </a:solidFill>
            </a:endParaRPr>
          </a:p>
        </p:txBody>
      </p:sp>
    </p:spTree>
    <p:extLst>
      <p:ext uri="{BB962C8B-B14F-4D97-AF65-F5344CB8AC3E}">
        <p14:creationId xmlns:p14="http://schemas.microsoft.com/office/powerpoint/2010/main" val="119591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p:cNvSpPr>
            <a:spLocks noGrp="1" noChangeArrowheads="1"/>
          </p:cNvSpPr>
          <p:nvPr>
            <p:ph type="dt" sz="half" idx="10"/>
          </p:nvPr>
        </p:nvSpPr>
        <p:spPr>
          <a:ln/>
        </p:spPr>
        <p:txBody>
          <a:bodyPr/>
          <a:lstStyle>
            <a:lvl1pPr>
              <a:defRPr/>
            </a:lvl1pPr>
          </a:lstStyle>
          <a:p>
            <a:pPr>
              <a:defRPr/>
            </a:pPr>
            <a:endParaRPr lang="en-ZA">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ZA">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CC69DBC-FD9B-41B6-AA1D-D6057C01A554}" type="slidenum">
              <a:rPr lang="en-ZA">
                <a:solidFill>
                  <a:srgbClr val="000000"/>
                </a:solidFill>
              </a:rPr>
              <a:pPr>
                <a:defRPr/>
              </a:pPr>
              <a:t>‹#›</a:t>
            </a:fld>
            <a:endParaRPr lang="en-ZA">
              <a:solidFill>
                <a:srgbClr val="000000"/>
              </a:solidFill>
            </a:endParaRPr>
          </a:p>
        </p:txBody>
      </p:sp>
    </p:spTree>
    <p:extLst>
      <p:ext uri="{BB962C8B-B14F-4D97-AF65-F5344CB8AC3E}">
        <p14:creationId xmlns:p14="http://schemas.microsoft.com/office/powerpoint/2010/main" val="1928181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p:cNvSpPr>
            <a:spLocks noGrp="1" noChangeArrowheads="1"/>
          </p:cNvSpPr>
          <p:nvPr>
            <p:ph type="dt" sz="half" idx="10"/>
          </p:nvPr>
        </p:nvSpPr>
        <p:spPr>
          <a:ln/>
        </p:spPr>
        <p:txBody>
          <a:bodyPr/>
          <a:lstStyle>
            <a:lvl1pPr>
              <a:defRPr/>
            </a:lvl1pPr>
          </a:lstStyle>
          <a:p>
            <a:pPr>
              <a:defRPr/>
            </a:pPr>
            <a:endParaRPr lang="en-ZA">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ZA">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1C56C7-E9AE-420A-8680-C9CD26DAB019}" type="slidenum">
              <a:rPr lang="en-ZA">
                <a:solidFill>
                  <a:srgbClr val="000000"/>
                </a:solidFill>
              </a:rPr>
              <a:pPr>
                <a:defRPr/>
              </a:pPr>
              <a:t>‹#›</a:t>
            </a:fld>
            <a:endParaRPr lang="en-ZA">
              <a:solidFill>
                <a:srgbClr val="000000"/>
              </a:solidFill>
            </a:endParaRPr>
          </a:p>
        </p:txBody>
      </p:sp>
    </p:spTree>
    <p:extLst>
      <p:ext uri="{BB962C8B-B14F-4D97-AF65-F5344CB8AC3E}">
        <p14:creationId xmlns:p14="http://schemas.microsoft.com/office/powerpoint/2010/main" val="998439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ZA">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ZA">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3CF0FB4-7FA7-4553-8466-2695FD0EDF74}" type="slidenum">
              <a:rPr lang="en-ZA">
                <a:solidFill>
                  <a:srgbClr val="000000"/>
                </a:solidFill>
              </a:rPr>
              <a:pPr>
                <a:defRPr/>
              </a:pPr>
              <a:t>‹#›</a:t>
            </a:fld>
            <a:endParaRPr lang="en-ZA">
              <a:solidFill>
                <a:srgbClr val="000000"/>
              </a:solidFill>
            </a:endParaRPr>
          </a:p>
        </p:txBody>
      </p:sp>
    </p:spTree>
    <p:extLst>
      <p:ext uri="{BB962C8B-B14F-4D97-AF65-F5344CB8AC3E}">
        <p14:creationId xmlns:p14="http://schemas.microsoft.com/office/powerpoint/2010/main" val="3054794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ZA">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ZA">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9A8188-30D4-4449-B358-C7F69E14373B}" type="slidenum">
              <a:rPr lang="en-ZA">
                <a:solidFill>
                  <a:srgbClr val="000000"/>
                </a:solidFill>
              </a:rPr>
              <a:pPr>
                <a:defRPr/>
              </a:pPr>
              <a:t>‹#›</a:t>
            </a:fld>
            <a:endParaRPr lang="en-ZA">
              <a:solidFill>
                <a:srgbClr val="000000"/>
              </a:solidFill>
            </a:endParaRPr>
          </a:p>
        </p:txBody>
      </p:sp>
    </p:spTree>
    <p:extLst>
      <p:ext uri="{BB962C8B-B14F-4D97-AF65-F5344CB8AC3E}">
        <p14:creationId xmlns:p14="http://schemas.microsoft.com/office/powerpoint/2010/main" val="687260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ZA">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ZA">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E443F2-36D9-4EA0-B347-D851CACB576E}" type="slidenum">
              <a:rPr lang="en-ZA">
                <a:solidFill>
                  <a:srgbClr val="000000"/>
                </a:solidFill>
              </a:rPr>
              <a:pPr>
                <a:defRPr/>
              </a:pPr>
              <a:t>‹#›</a:t>
            </a:fld>
            <a:endParaRPr lang="en-ZA">
              <a:solidFill>
                <a:srgbClr val="000000"/>
              </a:solidFill>
            </a:endParaRPr>
          </a:p>
        </p:txBody>
      </p:sp>
    </p:spTree>
    <p:extLst>
      <p:ext uri="{BB962C8B-B14F-4D97-AF65-F5344CB8AC3E}">
        <p14:creationId xmlns:p14="http://schemas.microsoft.com/office/powerpoint/2010/main" val="2230430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defRPr/>
            </a:pPr>
            <a:endParaRPr lang="en-ZA">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defRPr/>
            </a:pPr>
            <a:endParaRPr lang="en-ZA">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E3547D6F-D31F-4879-984C-8AF9372FCDB1}" type="slidenum">
              <a:rPr lang="en-ZA">
                <a:solidFill>
                  <a:srgbClr val="000000"/>
                </a:solidFill>
              </a:rPr>
              <a:pPr fontAlgn="base">
                <a:spcBef>
                  <a:spcPct val="0"/>
                </a:spcBef>
                <a:spcAft>
                  <a:spcPct val="0"/>
                </a:spcAft>
                <a:defRPr/>
              </a:pPr>
              <a:t>‹#›</a:t>
            </a:fld>
            <a:endParaRPr lang="en-ZA">
              <a:solidFill>
                <a:srgbClr val="000000"/>
              </a:solidFill>
            </a:endParaRPr>
          </a:p>
        </p:txBody>
      </p:sp>
    </p:spTree>
    <p:extLst>
      <p:ext uri="{BB962C8B-B14F-4D97-AF65-F5344CB8AC3E}">
        <p14:creationId xmlns:p14="http://schemas.microsoft.com/office/powerpoint/2010/main" val="1383921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333375"/>
            <a:ext cx="7772400" cy="3429000"/>
          </a:xfrm>
          <a:noFill/>
        </p:spPr>
        <p:txBody>
          <a:bodyPr/>
          <a:lstStyle/>
          <a:p>
            <a:pPr eaLnBrk="1" hangingPunct="1"/>
            <a:r>
              <a:rPr lang="en-US" sz="3600" b="1" dirty="0">
                <a:solidFill>
                  <a:schemeClr val="tx1"/>
                </a:solidFill>
                <a:latin typeface="Trebuchet MS" pitchFamily="34" charset="0"/>
              </a:rPr>
              <a:t>Expanded Public Works Programme</a:t>
            </a:r>
          </a:p>
        </p:txBody>
      </p:sp>
      <p:sp>
        <p:nvSpPr>
          <p:cNvPr id="2051" name="Line 3"/>
          <p:cNvSpPr>
            <a:spLocks noChangeShapeType="1"/>
          </p:cNvSpPr>
          <p:nvPr/>
        </p:nvSpPr>
        <p:spPr bwMode="auto">
          <a:xfrm>
            <a:off x="533400" y="990600"/>
            <a:ext cx="8229600" cy="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ZA" sz="2400">
              <a:solidFill>
                <a:srgbClr val="000000"/>
              </a:solidFill>
            </a:endParaRPr>
          </a:p>
        </p:txBody>
      </p:sp>
      <p:sp>
        <p:nvSpPr>
          <p:cNvPr id="2052" name="Line 4"/>
          <p:cNvSpPr>
            <a:spLocks noChangeShapeType="1"/>
          </p:cNvSpPr>
          <p:nvPr/>
        </p:nvSpPr>
        <p:spPr bwMode="auto">
          <a:xfrm>
            <a:off x="468313" y="3068638"/>
            <a:ext cx="8229600" cy="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ZA" sz="2400">
              <a:solidFill>
                <a:srgbClr val="000000"/>
              </a:solidFill>
            </a:endParaRPr>
          </a:p>
        </p:txBody>
      </p:sp>
      <p:pic>
        <p:nvPicPr>
          <p:cNvPr id="2054" name="Picture 6" descr="EPWP letterhead temp-1_2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429000"/>
            <a:ext cx="7570787"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ILO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3624670"/>
            <a:ext cx="816463" cy="66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C6E44613-30AB-429E-A427-119BD66EE0CB}"/>
              </a:ext>
            </a:extLst>
          </p:cNvPr>
          <p:cNvSpPr txBox="1">
            <a:spLocks noChangeArrowheads="1"/>
          </p:cNvSpPr>
          <p:nvPr/>
        </p:nvSpPr>
        <p:spPr bwMode="auto">
          <a:xfrm>
            <a:off x="946860" y="0"/>
            <a:ext cx="7399313" cy="86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fontScale="62500" lnSpcReduction="20000"/>
          </a:bodyPr>
          <a:lstStyle>
            <a:lvl1pPr algn="l" rtl="0" eaLnBrk="1" fontAlgn="base" hangingPunct="1">
              <a:spcBef>
                <a:spcPct val="0"/>
              </a:spcBef>
              <a:spcAft>
                <a:spcPct val="0"/>
              </a:spcAft>
              <a:defRPr sz="4400" kern="1200" cap="all" baseline="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a:lstStyle>
          <a:p>
            <a:pPr algn="ctr" fontAlgn="auto">
              <a:spcAft>
                <a:spcPts val="0"/>
              </a:spcAft>
              <a:defRPr/>
            </a:pPr>
            <a:r>
              <a:rPr lang="en-US" altLang="en-US" sz="3600" b="1" cap="none" dirty="0">
                <a:solidFill>
                  <a:srgbClr val="1C3264"/>
                </a:solidFill>
              </a:rPr>
              <a:t>6th Public Employment </a:t>
            </a:r>
            <a:r>
              <a:rPr lang="en-US" altLang="en-US" sz="3600" b="1" cap="none" dirty="0" err="1">
                <a:solidFill>
                  <a:srgbClr val="1C3264"/>
                </a:solidFill>
              </a:rPr>
              <a:t>Programme</a:t>
            </a:r>
            <a:r>
              <a:rPr lang="en-US" altLang="en-US" sz="3600" b="1" cap="none" dirty="0">
                <a:solidFill>
                  <a:srgbClr val="1C3264"/>
                </a:solidFill>
              </a:rPr>
              <a:t> (PEP) Summit</a:t>
            </a:r>
          </a:p>
          <a:p>
            <a:pPr algn="ctr" fontAlgn="auto">
              <a:spcAft>
                <a:spcPts val="0"/>
              </a:spcAft>
              <a:defRPr/>
            </a:pPr>
            <a:r>
              <a:rPr lang="en-US" altLang="en-US" sz="2200" b="1" cap="none" dirty="0">
                <a:solidFill>
                  <a:srgbClr val="1C3264"/>
                </a:solidFill>
              </a:rPr>
              <a:t>   </a:t>
            </a:r>
          </a:p>
          <a:p>
            <a:pPr algn="ctr" fontAlgn="auto">
              <a:spcAft>
                <a:spcPts val="0"/>
              </a:spcAft>
              <a:defRPr/>
            </a:pPr>
            <a:r>
              <a:rPr lang="en-US" altLang="en-US" sz="3600" b="1" cap="none" dirty="0">
                <a:solidFill>
                  <a:srgbClr val="1C3264"/>
                </a:solidFill>
              </a:rPr>
              <a:t>Theme: “PEPs – the Past, Present and the Future”</a:t>
            </a:r>
            <a:endParaRPr lang="en-US" altLang="en-US" sz="500" b="1" dirty="0">
              <a:solidFill>
                <a:srgbClr val="1C3264"/>
              </a:solidFill>
              <a:effectLst>
                <a:outerShdw blurRad="38100" dist="38100" dir="2700000" algn="tl">
                  <a:srgbClr val="000000">
                    <a:alpha val="43137"/>
                  </a:srgbClr>
                </a:outerShdw>
              </a:effectLst>
              <a:cs typeface="Times New Roman" pitchFamily="18" charset="0"/>
            </a:endParaRPr>
          </a:p>
        </p:txBody>
      </p:sp>
      <p:sp>
        <p:nvSpPr>
          <p:cNvPr id="9" name="Rectangle 3">
            <a:extLst>
              <a:ext uri="{FF2B5EF4-FFF2-40B4-BE49-F238E27FC236}">
                <a16:creationId xmlns:a16="http://schemas.microsoft.com/office/drawing/2014/main" id="{1686A886-23B5-4E18-A72D-F8F09BF11FEC}"/>
              </a:ext>
            </a:extLst>
          </p:cNvPr>
          <p:cNvSpPr>
            <a:spLocks noGrp="1"/>
          </p:cNvSpPr>
          <p:nvPr>
            <p:ph type="subTitle" idx="1"/>
          </p:nvPr>
        </p:nvSpPr>
        <p:spPr>
          <a:xfrm>
            <a:off x="0" y="5647425"/>
            <a:ext cx="9108504" cy="994298"/>
          </a:xfrm>
        </p:spPr>
        <p:txBody>
          <a:bodyPr/>
          <a:lstStyle/>
          <a:p>
            <a:pPr marL="26988" eaLnBrk="1" hangingPunct="1"/>
            <a:r>
              <a:rPr lang="en-US" altLang="en-US" sz="1800" b="1" dirty="0">
                <a:solidFill>
                  <a:srgbClr val="000066"/>
                </a:solidFill>
                <a:cs typeface="Times New Roman" panose="02020603050405020304" pitchFamily="18" charset="0"/>
              </a:rPr>
              <a:t>13 November 2018</a:t>
            </a:r>
          </a:p>
          <a:p>
            <a:pPr marL="26988" eaLnBrk="1" hangingPunct="1"/>
            <a:r>
              <a:rPr lang="en-US" altLang="en-US" sz="600" b="1" dirty="0">
                <a:solidFill>
                  <a:srgbClr val="000066"/>
                </a:solidFill>
                <a:cs typeface="Times New Roman" panose="02020603050405020304" pitchFamily="18" charset="0"/>
              </a:rPr>
              <a:t>    </a:t>
            </a:r>
          </a:p>
          <a:p>
            <a:pPr marL="26988" eaLnBrk="1" hangingPunct="1">
              <a:spcBef>
                <a:spcPct val="0"/>
              </a:spcBef>
            </a:pPr>
            <a:r>
              <a:rPr lang="en-US" altLang="en-US" sz="2000" b="1" dirty="0">
                <a:solidFill>
                  <a:srgbClr val="000066"/>
                </a:solidFill>
                <a:cs typeface="Times New Roman" panose="02020603050405020304" pitchFamily="18" charset="0"/>
              </a:rPr>
              <a:t>Michael Samson</a:t>
            </a:r>
          </a:p>
          <a:p>
            <a:pPr marL="26988" eaLnBrk="1" hangingPunct="1">
              <a:spcBef>
                <a:spcPct val="0"/>
              </a:spcBef>
            </a:pPr>
            <a:r>
              <a:rPr lang="en-US" altLang="en-US" sz="2000" b="1" dirty="0">
                <a:solidFill>
                  <a:srgbClr val="000066"/>
                </a:solidFill>
                <a:cs typeface="Times New Roman" panose="02020603050405020304" pitchFamily="18" charset="0"/>
              </a:rPr>
              <a:t>msamson@epri.org.za</a:t>
            </a:r>
          </a:p>
        </p:txBody>
      </p:sp>
      <p:sp>
        <p:nvSpPr>
          <p:cNvPr id="10" name="Rectangle 2">
            <a:extLst>
              <a:ext uri="{FF2B5EF4-FFF2-40B4-BE49-F238E27FC236}">
                <a16:creationId xmlns:a16="http://schemas.microsoft.com/office/drawing/2014/main" id="{7AA07285-2892-44B6-869F-5BB022EE3ECD}"/>
              </a:ext>
            </a:extLst>
          </p:cNvPr>
          <p:cNvSpPr txBox="1">
            <a:spLocks noChangeArrowheads="1"/>
          </p:cNvSpPr>
          <p:nvPr/>
        </p:nvSpPr>
        <p:spPr bwMode="auto">
          <a:xfrm>
            <a:off x="105917" y="4662575"/>
            <a:ext cx="8928992" cy="994289"/>
          </a:xfrm>
          <a:prstGeom prst="rect">
            <a:avLst/>
          </a:prstGeom>
          <a:noFill/>
          <a:ln w="9525">
            <a:noFill/>
            <a:miter lim="800000"/>
            <a:headEnd/>
            <a:tailEnd/>
          </a:ln>
        </p:spPr>
        <p:txBody>
          <a:bodyPr lIns="92075" tIns="46038" rIns="92075" bIns="46038" anchor="ctr"/>
          <a:lstStyle/>
          <a:p>
            <a:pPr algn="ctr">
              <a:defRPr/>
            </a:pPr>
            <a:r>
              <a:rPr lang="en-US" sz="2400" b="1" i="1" kern="0" dirty="0">
                <a:solidFill>
                  <a:srgbClr val="C00000"/>
                </a:solidFill>
                <a:latin typeface="Calibri" pitchFamily="34" charset="0"/>
                <a:cs typeface="Times New Roman" pitchFamily="18" charset="0"/>
              </a:rPr>
              <a:t>International experience of Public Employment </a:t>
            </a:r>
            <a:r>
              <a:rPr lang="en-US" sz="2400" b="1" i="1" kern="0" dirty="0" err="1">
                <a:solidFill>
                  <a:srgbClr val="C00000"/>
                </a:solidFill>
                <a:latin typeface="Calibri" pitchFamily="34" charset="0"/>
                <a:cs typeface="Times New Roman" pitchFamily="18" charset="0"/>
              </a:rPr>
              <a:t>Programmes</a:t>
            </a:r>
            <a:r>
              <a:rPr lang="en-US" sz="2400" b="1" i="1" kern="0" dirty="0">
                <a:solidFill>
                  <a:srgbClr val="C00000"/>
                </a:solidFill>
                <a:latin typeface="Calibri" pitchFamily="34" charset="0"/>
                <a:cs typeface="Times New Roman" pitchFamily="18" charset="0"/>
              </a:rPr>
              <a:t> addressing challenges of unemployment, poverty and inequality</a:t>
            </a:r>
            <a:endParaRPr lang="en-US" sz="2400" b="1" i="1" kern="0" dirty="0">
              <a:solidFill>
                <a:srgbClr val="C00000"/>
              </a:solidFill>
              <a:cs typeface="Times New Roman" pitchFamily="18" charset="0"/>
            </a:endParaRPr>
          </a:p>
        </p:txBody>
      </p:sp>
    </p:spTree>
    <p:extLst>
      <p:ext uri="{BB962C8B-B14F-4D97-AF65-F5344CB8AC3E}">
        <p14:creationId xmlns:p14="http://schemas.microsoft.com/office/powerpoint/2010/main" val="313098639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A89CC90A-15C2-4003-95F6-F7D7CBBAEEEC}"/>
              </a:ext>
            </a:extLst>
          </p:cNvPr>
          <p:cNvSpPr>
            <a:spLocks noGrp="1"/>
          </p:cNvSpPr>
          <p:nvPr>
            <p:ph type="title"/>
          </p:nvPr>
        </p:nvSpPr>
        <p:spPr>
          <a:xfrm>
            <a:off x="555625" y="306401"/>
            <a:ext cx="7704138" cy="742950"/>
          </a:xfrm>
        </p:spPr>
        <p:txBody>
          <a:bodyPr/>
          <a:lstStyle/>
          <a:p>
            <a:r>
              <a:rPr lang="en-GB" altLang="en-US" sz="3200" dirty="0"/>
              <a:t>Public Works Examples      </a:t>
            </a:r>
            <a:endParaRPr lang="en-GB" altLang="en-US" sz="1400" dirty="0"/>
          </a:p>
        </p:txBody>
      </p:sp>
      <p:sp>
        <p:nvSpPr>
          <p:cNvPr id="3" name="Content Placeholder 2">
            <a:extLst>
              <a:ext uri="{FF2B5EF4-FFF2-40B4-BE49-F238E27FC236}">
                <a16:creationId xmlns:a16="http://schemas.microsoft.com/office/drawing/2014/main" id="{291F7C25-05E6-4276-9843-11455B253AD0}"/>
              </a:ext>
            </a:extLst>
          </p:cNvPr>
          <p:cNvSpPr>
            <a:spLocks noGrp="1"/>
          </p:cNvSpPr>
          <p:nvPr>
            <p:ph sz="quarter" idx="1"/>
          </p:nvPr>
        </p:nvSpPr>
        <p:spPr>
          <a:xfrm>
            <a:off x="1907703" y="1916832"/>
            <a:ext cx="6479059" cy="3699744"/>
          </a:xfrm>
        </p:spPr>
        <p:txBody>
          <a:bodyPr/>
          <a:lstStyle/>
          <a:p>
            <a:r>
              <a:rPr lang="en-GB" altLang="en-US" sz="3800" b="1" dirty="0">
                <a:cs typeface="Times New Roman" panose="02020603050405020304" pitchFamily="18" charset="0"/>
              </a:rPr>
              <a:t>Indonesia</a:t>
            </a:r>
          </a:p>
          <a:p>
            <a:r>
              <a:rPr lang="en-GB" altLang="en-US" sz="3800" b="1" dirty="0">
                <a:cs typeface="Times New Roman" panose="02020603050405020304" pitchFamily="18" charset="0"/>
              </a:rPr>
              <a:t>India</a:t>
            </a:r>
          </a:p>
          <a:p>
            <a:r>
              <a:rPr lang="en-GB" altLang="en-US" sz="3800" b="1" dirty="0">
                <a:cs typeface="Times New Roman" panose="02020603050405020304" pitchFamily="18" charset="0"/>
              </a:rPr>
              <a:t>Ethiopia</a:t>
            </a:r>
          </a:p>
          <a:p>
            <a:r>
              <a:rPr lang="en-GB" altLang="en-US" sz="3800" b="1" dirty="0">
                <a:cs typeface="Times New Roman" panose="02020603050405020304" pitchFamily="18" charset="0"/>
              </a:rPr>
              <a:t>South Africa</a:t>
            </a:r>
          </a:p>
          <a:p>
            <a:endParaRPr lang="en-GB" altLang="en-US" sz="2500" dirty="0">
              <a:solidFill>
                <a:srgbClr val="09087F"/>
              </a:solidFill>
            </a:endParaRPr>
          </a:p>
        </p:txBody>
      </p:sp>
      <p:sp>
        <p:nvSpPr>
          <p:cNvPr id="4" name="Slide Number Placeholder 3">
            <a:extLst>
              <a:ext uri="{FF2B5EF4-FFF2-40B4-BE49-F238E27FC236}">
                <a16:creationId xmlns:a16="http://schemas.microsoft.com/office/drawing/2014/main" id="{F6E5C2A7-ED37-478B-9682-E261B1E92027}"/>
              </a:ext>
            </a:extLst>
          </p:cNvPr>
          <p:cNvSpPr>
            <a:spLocks noGrp="1"/>
          </p:cNvSpPr>
          <p:nvPr>
            <p:ph type="sldNum" sz="quarter" idx="12"/>
          </p:nvPr>
        </p:nvSpPr>
        <p:spPr/>
        <p:txBody>
          <a:bodyPr>
            <a:normAutofit/>
          </a:bodyPr>
          <a:lstStyle/>
          <a:p>
            <a:pPr>
              <a:defRPr/>
            </a:pPr>
            <a:fld id="{F2BA9721-D6A5-46CE-8243-5A7475D31F7D}" type="slidenum">
              <a:rPr lang="en-GB" smtClean="0"/>
              <a:pPr>
                <a:defRPr/>
              </a:pPr>
              <a:t>10</a:t>
            </a:fld>
            <a:endParaRPr lang="en-GB" dirty="0"/>
          </a:p>
        </p:txBody>
      </p:sp>
      <p:sp>
        <p:nvSpPr>
          <p:cNvPr id="5" name="Rectangle 4">
            <a:extLst>
              <a:ext uri="{FF2B5EF4-FFF2-40B4-BE49-F238E27FC236}">
                <a16:creationId xmlns:a16="http://schemas.microsoft.com/office/drawing/2014/main" id="{74F40B85-A5DE-4929-9E43-879A875B095D}"/>
              </a:ext>
            </a:extLst>
          </p:cNvPr>
          <p:cNvSpPr>
            <a:spLocks noChangeArrowheads="1"/>
          </p:cNvSpPr>
          <p:nvPr/>
        </p:nvSpPr>
        <p:spPr bwMode="auto">
          <a:xfrm>
            <a:off x="250825" y="1169988"/>
            <a:ext cx="8675688" cy="71437"/>
          </a:xfrm>
          <a:prstGeom prst="rect">
            <a:avLst/>
          </a:prstGeom>
          <a:solidFill>
            <a:srgbClr val="FF872D"/>
          </a:solidFill>
          <a:ln w="9525">
            <a:solidFill>
              <a:srgbClr val="FF872D"/>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ZA" altLang="en-US" sz="1800"/>
          </a:p>
        </p:txBody>
      </p:sp>
      <p:pic>
        <p:nvPicPr>
          <p:cNvPr id="6" name="Picture 5">
            <a:extLst>
              <a:ext uri="{FF2B5EF4-FFF2-40B4-BE49-F238E27FC236}">
                <a16:creationId xmlns:a16="http://schemas.microsoft.com/office/drawing/2014/main" id="{3CDBCA64-D551-488A-9782-6A94C4A179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6051550"/>
            <a:ext cx="20161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EPWP letterhead temp-1 (2)">
            <a:extLst>
              <a:ext uri="{FF2B5EF4-FFF2-40B4-BE49-F238E27FC236}">
                <a16:creationId xmlns:a16="http://schemas.microsoft.com/office/drawing/2014/main" id="{45A1B670-24B7-4463-B90D-59ECD4A34D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4251" b="12849"/>
          <a:stretch>
            <a:fillRect/>
          </a:stretch>
        </p:blipFill>
        <p:spPr bwMode="auto">
          <a:xfrm>
            <a:off x="6443663" y="6146800"/>
            <a:ext cx="19431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ILO LOGO">
            <a:extLst>
              <a:ext uri="{FF2B5EF4-FFF2-40B4-BE49-F238E27FC236}">
                <a16:creationId xmlns:a16="http://schemas.microsoft.com/office/drawing/2014/main" id="{4BC38112-C2A7-487B-8293-6A5A44B1276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0200" y="6237288"/>
            <a:ext cx="6858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688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6DF28D-0114-4C11-851B-B718F27E2CA5}"/>
              </a:ext>
            </a:extLst>
          </p:cNvPr>
          <p:cNvSpPr>
            <a:spLocks noGrp="1"/>
          </p:cNvSpPr>
          <p:nvPr>
            <p:ph type="sldNum" sz="quarter" idx="12"/>
          </p:nvPr>
        </p:nvSpPr>
        <p:spPr/>
        <p:txBody>
          <a:bodyPr>
            <a:normAutofit/>
          </a:bodyPr>
          <a:lstStyle/>
          <a:p>
            <a:pPr>
              <a:defRPr/>
            </a:pPr>
            <a:fld id="{51992608-2CFB-4865-9C64-14F0A1088808}" type="slidenum">
              <a:rPr lang="en-GB" smtClean="0"/>
              <a:pPr>
                <a:defRPr/>
              </a:pPr>
              <a:t>11</a:t>
            </a:fld>
            <a:endParaRPr lang="en-GB"/>
          </a:p>
        </p:txBody>
      </p:sp>
      <p:sp>
        <p:nvSpPr>
          <p:cNvPr id="7" name="Title 1">
            <a:extLst>
              <a:ext uri="{FF2B5EF4-FFF2-40B4-BE49-F238E27FC236}">
                <a16:creationId xmlns:a16="http://schemas.microsoft.com/office/drawing/2014/main" id="{B2216DD9-E430-4933-A5B8-5677BE1404E3}"/>
              </a:ext>
            </a:extLst>
          </p:cNvPr>
          <p:cNvSpPr>
            <a:spLocks noGrp="1"/>
          </p:cNvSpPr>
          <p:nvPr>
            <p:ph type="title"/>
          </p:nvPr>
        </p:nvSpPr>
        <p:spPr>
          <a:xfrm>
            <a:off x="107504" y="44624"/>
            <a:ext cx="9036496" cy="1079772"/>
          </a:xfrm>
        </p:spPr>
        <p:txBody>
          <a:bodyPr/>
          <a:lstStyle/>
          <a:p>
            <a:pPr>
              <a:lnSpc>
                <a:spcPct val="130000"/>
              </a:lnSpc>
            </a:pPr>
            <a:r>
              <a:rPr lang="en-GB" altLang="en-US" sz="2600" dirty="0"/>
              <a:t>Global experience with PWPs: the evolution from “short termism” </a:t>
            </a:r>
            <a:br>
              <a:rPr lang="en-GB" altLang="en-US" sz="2700" dirty="0"/>
            </a:br>
            <a:r>
              <a:rPr lang="en-GB" altLang="en-US" sz="2700" b="1" dirty="0">
                <a:solidFill>
                  <a:srgbClr val="C00000"/>
                </a:solidFill>
              </a:rPr>
              <a:t>PWPs have evolved to address the initial limitations</a:t>
            </a:r>
          </a:p>
        </p:txBody>
      </p:sp>
      <p:graphicFrame>
        <p:nvGraphicFramePr>
          <p:cNvPr id="2" name="Diagram 1">
            <a:extLst>
              <a:ext uri="{FF2B5EF4-FFF2-40B4-BE49-F238E27FC236}">
                <a16:creationId xmlns:a16="http://schemas.microsoft.com/office/drawing/2014/main" id="{4B58E1D5-E0AE-4F6A-BB8B-4453B7798283}"/>
              </a:ext>
            </a:extLst>
          </p:cNvPr>
          <p:cNvGraphicFramePr/>
          <p:nvPr>
            <p:extLst>
              <p:ext uri="{D42A27DB-BD31-4B8C-83A1-F6EECF244321}">
                <p14:modId xmlns:p14="http://schemas.microsoft.com/office/powerpoint/2010/main" val="647669114"/>
              </p:ext>
            </p:extLst>
          </p:nvPr>
        </p:nvGraphicFramePr>
        <p:xfrm>
          <a:off x="179512" y="1268760"/>
          <a:ext cx="8784976"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8681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6DF28D-0114-4C11-851B-B718F27E2CA5}"/>
              </a:ext>
            </a:extLst>
          </p:cNvPr>
          <p:cNvSpPr>
            <a:spLocks noGrp="1"/>
          </p:cNvSpPr>
          <p:nvPr>
            <p:ph type="sldNum" sz="quarter" idx="12"/>
          </p:nvPr>
        </p:nvSpPr>
        <p:spPr/>
        <p:txBody>
          <a:bodyPr>
            <a:normAutofit/>
          </a:bodyPr>
          <a:lstStyle/>
          <a:p>
            <a:pPr>
              <a:defRPr/>
            </a:pPr>
            <a:fld id="{51992608-2CFB-4865-9C64-14F0A1088808}" type="slidenum">
              <a:rPr lang="en-GB" smtClean="0"/>
              <a:pPr>
                <a:defRPr/>
              </a:pPr>
              <a:t>12</a:t>
            </a:fld>
            <a:endParaRPr lang="en-GB"/>
          </a:p>
        </p:txBody>
      </p:sp>
      <p:sp>
        <p:nvSpPr>
          <p:cNvPr id="7" name="Title 1">
            <a:extLst>
              <a:ext uri="{FF2B5EF4-FFF2-40B4-BE49-F238E27FC236}">
                <a16:creationId xmlns:a16="http://schemas.microsoft.com/office/drawing/2014/main" id="{B2216DD9-E430-4933-A5B8-5677BE1404E3}"/>
              </a:ext>
            </a:extLst>
          </p:cNvPr>
          <p:cNvSpPr>
            <a:spLocks noGrp="1"/>
          </p:cNvSpPr>
          <p:nvPr>
            <p:ph type="title"/>
          </p:nvPr>
        </p:nvSpPr>
        <p:spPr>
          <a:xfrm>
            <a:off x="107504" y="44624"/>
            <a:ext cx="8352928" cy="1079772"/>
          </a:xfrm>
        </p:spPr>
        <p:txBody>
          <a:bodyPr/>
          <a:lstStyle/>
          <a:p>
            <a:pPr>
              <a:lnSpc>
                <a:spcPct val="130000"/>
              </a:lnSpc>
            </a:pPr>
            <a:r>
              <a:rPr lang="en-GB" altLang="en-US" sz="2700" dirty="0"/>
              <a:t>Global experience with PWPs: Indonesia’s </a:t>
            </a:r>
            <a:r>
              <a:rPr lang="en-GB" altLang="en-US" sz="2700" dirty="0" err="1"/>
              <a:t>Padat</a:t>
            </a:r>
            <a:r>
              <a:rPr lang="en-GB" altLang="en-US" sz="2700" dirty="0"/>
              <a:t> </a:t>
            </a:r>
            <a:r>
              <a:rPr lang="en-GB" altLang="en-US" sz="2700" dirty="0" err="1"/>
              <a:t>Karya</a:t>
            </a:r>
            <a:r>
              <a:rPr lang="en-GB" altLang="en-US" sz="2700" dirty="0"/>
              <a:t>  </a:t>
            </a:r>
            <a:br>
              <a:rPr lang="en-GB" altLang="en-US" sz="2700" dirty="0"/>
            </a:br>
            <a:r>
              <a:rPr lang="en-GB" altLang="en-US" sz="2700" b="1" dirty="0">
                <a:solidFill>
                  <a:srgbClr val="C00000"/>
                </a:solidFill>
              </a:rPr>
              <a:t>PWPs</a:t>
            </a:r>
          </a:p>
        </p:txBody>
      </p:sp>
      <p:sp>
        <p:nvSpPr>
          <p:cNvPr id="5" name="Content Placeholder 2">
            <a:extLst>
              <a:ext uri="{FF2B5EF4-FFF2-40B4-BE49-F238E27FC236}">
                <a16:creationId xmlns:a16="http://schemas.microsoft.com/office/drawing/2014/main" id="{2FD46D71-286A-463A-A5AB-CDD379DD3EB9}"/>
              </a:ext>
            </a:extLst>
          </p:cNvPr>
          <p:cNvSpPr>
            <a:spLocks noGrp="1"/>
          </p:cNvSpPr>
          <p:nvPr>
            <p:ph sz="quarter" idx="1"/>
          </p:nvPr>
        </p:nvSpPr>
        <p:spPr>
          <a:xfrm>
            <a:off x="320452" y="1363254"/>
            <a:ext cx="8503096" cy="4691484"/>
          </a:xfrm>
        </p:spPr>
        <p:txBody>
          <a:bodyPr/>
          <a:lstStyle/>
          <a:p>
            <a:pPr>
              <a:spcBef>
                <a:spcPts val="300"/>
              </a:spcBef>
              <a:spcAft>
                <a:spcPts val="300"/>
              </a:spcAft>
            </a:pPr>
            <a:r>
              <a:rPr lang="en-GB" altLang="en-US" sz="2500" b="1" dirty="0">
                <a:cs typeface="Times New Roman" panose="02020603050405020304" pitchFamily="18" charset="0"/>
              </a:rPr>
              <a:t>Example of consumption smoothing intervention</a:t>
            </a:r>
          </a:p>
          <a:p>
            <a:pPr>
              <a:spcBef>
                <a:spcPts val="300"/>
              </a:spcBef>
              <a:spcAft>
                <a:spcPts val="300"/>
              </a:spcAft>
            </a:pPr>
            <a:r>
              <a:rPr lang="en-US" altLang="en-US" sz="2500" b="1" dirty="0">
                <a:cs typeface="Times New Roman" panose="02020603050405020304" pitchFamily="18" charset="0"/>
              </a:rPr>
              <a:t>Response to the extensive, transient unemployment during 1998 crisis</a:t>
            </a:r>
          </a:p>
          <a:p>
            <a:pPr>
              <a:spcBef>
                <a:spcPts val="300"/>
              </a:spcBef>
              <a:spcAft>
                <a:spcPts val="300"/>
              </a:spcAft>
            </a:pPr>
            <a:r>
              <a:rPr lang="en-US" altLang="en-US" sz="2500" b="1" dirty="0">
                <a:cs typeface="Times New Roman" panose="02020603050405020304" pitchFamily="18" charset="0"/>
              </a:rPr>
              <a:t>Large rapid scale-up but one-off short term of employment </a:t>
            </a:r>
          </a:p>
          <a:p>
            <a:pPr>
              <a:spcBef>
                <a:spcPts val="300"/>
              </a:spcBef>
              <a:spcAft>
                <a:spcPts val="300"/>
              </a:spcAft>
            </a:pPr>
            <a:r>
              <a:rPr lang="en-US" altLang="en-US" sz="2500" b="1" dirty="0">
                <a:cs typeface="Times New Roman" panose="02020603050405020304" pitchFamily="18" charset="0"/>
              </a:rPr>
              <a:t>Work requirement as a crude targeting mechanism. </a:t>
            </a:r>
          </a:p>
          <a:p>
            <a:pPr>
              <a:spcBef>
                <a:spcPts val="300"/>
              </a:spcBef>
              <a:spcAft>
                <a:spcPts val="300"/>
              </a:spcAft>
            </a:pPr>
            <a:r>
              <a:rPr lang="en-US" altLang="en-US" sz="2500" b="1" dirty="0" err="1">
                <a:cs typeface="Times New Roman" panose="02020603050405020304" pitchFamily="18" charset="0"/>
              </a:rPr>
              <a:t>Programme</a:t>
            </a:r>
            <a:r>
              <a:rPr lang="en-US" altLang="en-US" sz="2500" b="1" dirty="0">
                <a:cs typeface="Times New Roman" panose="02020603050405020304" pitchFamily="18" charset="0"/>
              </a:rPr>
              <a:t> was suspended in 2001 after the economic crisis had passed</a:t>
            </a:r>
          </a:p>
          <a:p>
            <a:pPr>
              <a:spcBef>
                <a:spcPts val="300"/>
              </a:spcBef>
              <a:spcAft>
                <a:spcPts val="300"/>
              </a:spcAft>
            </a:pPr>
            <a:r>
              <a:rPr lang="en-US" altLang="en-US" sz="2500" b="1" dirty="0">
                <a:cs typeface="Times New Roman" panose="02020603050405020304" pitchFamily="18" charset="0"/>
              </a:rPr>
              <a:t>Similar to South Africa’s PWP in the 1990s </a:t>
            </a:r>
          </a:p>
          <a:p>
            <a:pPr>
              <a:spcBef>
                <a:spcPts val="300"/>
              </a:spcBef>
              <a:spcAft>
                <a:spcPts val="300"/>
              </a:spcAft>
            </a:pPr>
            <a:r>
              <a:rPr lang="en-GB" altLang="en-US" sz="2500" b="1" dirty="0">
                <a:cs typeface="Times New Roman" panose="02020603050405020304" pitchFamily="18" charset="0"/>
              </a:rPr>
              <a:t>Over 90% of PWPs globally follow this model</a:t>
            </a:r>
            <a:endParaRPr lang="en-GB" altLang="en-US" sz="2500" dirty="0"/>
          </a:p>
        </p:txBody>
      </p:sp>
      <p:sp>
        <p:nvSpPr>
          <p:cNvPr id="6" name="Rectangle 4">
            <a:extLst>
              <a:ext uri="{FF2B5EF4-FFF2-40B4-BE49-F238E27FC236}">
                <a16:creationId xmlns:a16="http://schemas.microsoft.com/office/drawing/2014/main" id="{E19A53C0-4832-417C-B4E4-B98405B2FF0C}"/>
              </a:ext>
            </a:extLst>
          </p:cNvPr>
          <p:cNvSpPr>
            <a:spLocks noChangeArrowheads="1"/>
          </p:cNvSpPr>
          <p:nvPr/>
        </p:nvSpPr>
        <p:spPr bwMode="auto">
          <a:xfrm>
            <a:off x="250825" y="1169988"/>
            <a:ext cx="8675688" cy="71437"/>
          </a:xfrm>
          <a:prstGeom prst="rect">
            <a:avLst/>
          </a:prstGeom>
          <a:solidFill>
            <a:srgbClr val="FF872D"/>
          </a:solidFill>
          <a:ln w="9525">
            <a:solidFill>
              <a:srgbClr val="FF872D"/>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ZA" altLang="en-US" sz="1800"/>
          </a:p>
        </p:txBody>
      </p:sp>
      <p:pic>
        <p:nvPicPr>
          <p:cNvPr id="8" name="Picture 5">
            <a:extLst>
              <a:ext uri="{FF2B5EF4-FFF2-40B4-BE49-F238E27FC236}">
                <a16:creationId xmlns:a16="http://schemas.microsoft.com/office/drawing/2014/main" id="{723B0B5D-15B3-432E-9942-39457A918A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6051550"/>
            <a:ext cx="20161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EPWP letterhead temp-1 (2)">
            <a:extLst>
              <a:ext uri="{FF2B5EF4-FFF2-40B4-BE49-F238E27FC236}">
                <a16:creationId xmlns:a16="http://schemas.microsoft.com/office/drawing/2014/main" id="{FBC6157D-C54D-4355-AD07-66636765A0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4251" b="12849"/>
          <a:stretch>
            <a:fillRect/>
          </a:stretch>
        </p:blipFill>
        <p:spPr bwMode="auto">
          <a:xfrm>
            <a:off x="6443663" y="6146800"/>
            <a:ext cx="19431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ILO LOGO">
            <a:extLst>
              <a:ext uri="{FF2B5EF4-FFF2-40B4-BE49-F238E27FC236}">
                <a16:creationId xmlns:a16="http://schemas.microsoft.com/office/drawing/2014/main" id="{E52F10AD-25BB-4EB1-8419-C95C7B1FEA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0200" y="6237288"/>
            <a:ext cx="6858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702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08B9AFF-4D85-4279-A742-5B752D951E93}"/>
              </a:ext>
            </a:extLst>
          </p:cNvPr>
          <p:cNvSpPr txBox="1">
            <a:spLocks noChangeArrowheads="1"/>
          </p:cNvSpPr>
          <p:nvPr/>
        </p:nvSpPr>
        <p:spPr>
          <a:xfrm>
            <a:off x="827088" y="549275"/>
            <a:ext cx="6643687" cy="428625"/>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b"/>
          <a:lstStyle/>
          <a:p>
            <a:pPr algn="ctr" eaLnBrk="1" hangingPunct="1">
              <a:defRPr/>
            </a:pPr>
            <a:r>
              <a:rPr lang="en-US" sz="3600" dirty="0">
                <a:solidFill>
                  <a:srgbClr val="002060"/>
                </a:solidFill>
                <a:latin typeface="+mj-lt"/>
                <a:ea typeface="+mj-ea"/>
                <a:cs typeface="+mj-cs"/>
              </a:rPr>
              <a:t>NREGA Challenges</a:t>
            </a:r>
          </a:p>
        </p:txBody>
      </p:sp>
      <p:pic>
        <p:nvPicPr>
          <p:cNvPr id="5" name="Picture 4">
            <a:extLst>
              <a:ext uri="{FF2B5EF4-FFF2-40B4-BE49-F238E27FC236}">
                <a16:creationId xmlns:a16="http://schemas.microsoft.com/office/drawing/2014/main" id="{AA94ED87-C18F-4E56-B4DF-1C171E606B31}"/>
              </a:ext>
            </a:extLst>
          </p:cNvPr>
          <p:cNvPicPr/>
          <p:nvPr/>
        </p:nvPicPr>
        <p:blipFill rotWithShape="1">
          <a:blip r:embed="rId2"/>
          <a:srcRect t="9324" r="1173" b="12026"/>
          <a:stretch/>
        </p:blipFill>
        <p:spPr>
          <a:xfrm>
            <a:off x="42704" y="476672"/>
            <a:ext cx="9058592" cy="5472014"/>
          </a:xfrm>
          <a:prstGeom prst="rect">
            <a:avLst/>
          </a:prstGeom>
        </p:spPr>
      </p:pic>
    </p:spTree>
    <p:extLst>
      <p:ext uri="{BB962C8B-B14F-4D97-AF65-F5344CB8AC3E}">
        <p14:creationId xmlns:p14="http://schemas.microsoft.com/office/powerpoint/2010/main" val="1205727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6F39B20D-7E02-4658-9A4D-6BA42D4D7E53}"/>
              </a:ext>
            </a:extLst>
          </p:cNvPr>
          <p:cNvSpPr>
            <a:spLocks noGrp="1"/>
          </p:cNvSpPr>
          <p:nvPr>
            <p:ph type="title"/>
          </p:nvPr>
        </p:nvSpPr>
        <p:spPr>
          <a:xfrm>
            <a:off x="612775" y="115615"/>
            <a:ext cx="8153400" cy="990600"/>
          </a:xfrm>
        </p:spPr>
        <p:txBody>
          <a:bodyPr/>
          <a:lstStyle/>
          <a:p>
            <a:pPr algn="ctr"/>
            <a:r>
              <a:rPr lang="en-US" altLang="en-US" sz="3600" dirty="0"/>
              <a:t>Ethiopia’s Productive Safety Net (PSNP)</a:t>
            </a:r>
            <a:endParaRPr lang="en-GB" altLang="en-US" sz="3600" dirty="0"/>
          </a:p>
        </p:txBody>
      </p:sp>
      <p:sp>
        <p:nvSpPr>
          <p:cNvPr id="3" name="Content Placeholder 2">
            <a:extLst>
              <a:ext uri="{FF2B5EF4-FFF2-40B4-BE49-F238E27FC236}">
                <a16:creationId xmlns:a16="http://schemas.microsoft.com/office/drawing/2014/main" id="{EE6C4455-467E-4304-B14D-6B470D535E77}"/>
              </a:ext>
            </a:extLst>
          </p:cNvPr>
          <p:cNvSpPr>
            <a:spLocks noGrp="1"/>
          </p:cNvSpPr>
          <p:nvPr>
            <p:ph sz="quarter" idx="1"/>
          </p:nvPr>
        </p:nvSpPr>
        <p:spPr>
          <a:xfrm>
            <a:off x="612775" y="1375420"/>
            <a:ext cx="8153400" cy="4107160"/>
          </a:xfrm>
        </p:spPr>
        <p:txBody>
          <a:bodyPr/>
          <a:lstStyle/>
          <a:p>
            <a:pPr>
              <a:defRPr/>
            </a:pPr>
            <a:r>
              <a:rPr lang="en-GB" sz="2300" dirty="0"/>
              <a:t>Established in 2005 (by the Government of Ethiopia and its development partners), PSNP is aimed at enabling the rural poor facing chronic food insecurity to resist shocks, create assets and become food self-sufficient.</a:t>
            </a:r>
          </a:p>
          <a:p>
            <a:pPr>
              <a:defRPr/>
            </a:pPr>
            <a:r>
              <a:rPr lang="en-GB" sz="2300" dirty="0"/>
              <a:t>PSNP provides multi-annual predictable transfers, as food, cash or a combination of both, to help chronically food insecure people survive food deficit periods and avoid depleting their productive assets while attempting to meet their basic food requirements. </a:t>
            </a:r>
          </a:p>
          <a:p>
            <a:pPr lvl="1">
              <a:defRPr/>
            </a:pPr>
            <a:r>
              <a:rPr lang="en-US" sz="2100" dirty="0">
                <a:solidFill>
                  <a:schemeClr val="accent4"/>
                </a:solidFill>
              </a:rPr>
              <a:t>D</a:t>
            </a:r>
            <a:r>
              <a:rPr lang="en-GB" sz="2100" dirty="0" err="1">
                <a:solidFill>
                  <a:schemeClr val="accent4"/>
                </a:solidFill>
              </a:rPr>
              <a:t>irect</a:t>
            </a:r>
            <a:r>
              <a:rPr lang="en-GB" sz="2100" dirty="0">
                <a:solidFill>
                  <a:schemeClr val="accent4"/>
                </a:solidFill>
              </a:rPr>
              <a:t> support to labour scarce households</a:t>
            </a:r>
          </a:p>
          <a:p>
            <a:pPr lvl="1">
              <a:defRPr/>
            </a:pPr>
            <a:r>
              <a:rPr lang="en-US" sz="2100" dirty="0">
                <a:solidFill>
                  <a:schemeClr val="accent4"/>
                </a:solidFill>
              </a:rPr>
              <a:t>Work opportunities through public works </a:t>
            </a:r>
            <a:r>
              <a:rPr lang="en-US" sz="2100" dirty="0" err="1">
                <a:solidFill>
                  <a:schemeClr val="accent4"/>
                </a:solidFill>
              </a:rPr>
              <a:t>programme</a:t>
            </a:r>
            <a:r>
              <a:rPr lang="en-US" sz="2100" dirty="0">
                <a:solidFill>
                  <a:schemeClr val="accent4"/>
                </a:solidFill>
              </a:rPr>
              <a:t> to others</a:t>
            </a:r>
          </a:p>
          <a:p>
            <a:pPr lvl="1">
              <a:defRPr/>
            </a:pPr>
            <a:r>
              <a:rPr lang="en-US" sz="2100" dirty="0">
                <a:solidFill>
                  <a:schemeClr val="accent4"/>
                </a:solidFill>
              </a:rPr>
              <a:t>Resettlement to productive land</a:t>
            </a:r>
            <a:endParaRPr lang="en-GB" sz="2100" dirty="0">
              <a:solidFill>
                <a:schemeClr val="accent4"/>
              </a:solidFill>
            </a:endParaRPr>
          </a:p>
          <a:p>
            <a:pPr>
              <a:defRPr/>
            </a:pPr>
            <a:endParaRPr lang="en-GB" dirty="0"/>
          </a:p>
        </p:txBody>
      </p:sp>
      <p:sp>
        <p:nvSpPr>
          <p:cNvPr id="4" name="Rectangle 4">
            <a:extLst>
              <a:ext uri="{FF2B5EF4-FFF2-40B4-BE49-F238E27FC236}">
                <a16:creationId xmlns:a16="http://schemas.microsoft.com/office/drawing/2014/main" id="{D1C57CA4-E690-4AAF-B051-E4A2F9950073}"/>
              </a:ext>
            </a:extLst>
          </p:cNvPr>
          <p:cNvSpPr>
            <a:spLocks noChangeArrowheads="1"/>
          </p:cNvSpPr>
          <p:nvPr/>
        </p:nvSpPr>
        <p:spPr bwMode="auto">
          <a:xfrm>
            <a:off x="250825" y="1169988"/>
            <a:ext cx="8675688" cy="71437"/>
          </a:xfrm>
          <a:prstGeom prst="rect">
            <a:avLst/>
          </a:prstGeom>
          <a:solidFill>
            <a:srgbClr val="FF872D"/>
          </a:solidFill>
          <a:ln w="9525">
            <a:solidFill>
              <a:srgbClr val="FF872D"/>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ZA" altLang="en-US" sz="1800"/>
          </a:p>
        </p:txBody>
      </p:sp>
      <p:pic>
        <p:nvPicPr>
          <p:cNvPr id="5" name="Picture 5">
            <a:extLst>
              <a:ext uri="{FF2B5EF4-FFF2-40B4-BE49-F238E27FC236}">
                <a16:creationId xmlns:a16="http://schemas.microsoft.com/office/drawing/2014/main" id="{935312E2-25B0-46F0-9A66-B2EBAA8291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6051550"/>
            <a:ext cx="20161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EPWP letterhead temp-1 (2)">
            <a:extLst>
              <a:ext uri="{FF2B5EF4-FFF2-40B4-BE49-F238E27FC236}">
                <a16:creationId xmlns:a16="http://schemas.microsoft.com/office/drawing/2014/main" id="{86258BF3-20DF-413B-B6D7-0DA0E54B2D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4251" b="12849"/>
          <a:stretch>
            <a:fillRect/>
          </a:stretch>
        </p:blipFill>
        <p:spPr bwMode="auto">
          <a:xfrm>
            <a:off x="6443663" y="6146800"/>
            <a:ext cx="19431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ILO LOGO">
            <a:extLst>
              <a:ext uri="{FF2B5EF4-FFF2-40B4-BE49-F238E27FC236}">
                <a16:creationId xmlns:a16="http://schemas.microsoft.com/office/drawing/2014/main" id="{C852A085-5A1B-4885-9675-DDF546710E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0200" y="6237288"/>
            <a:ext cx="6858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6327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2F0C0413-443B-4468-82C3-615C600728BF}"/>
              </a:ext>
            </a:extLst>
          </p:cNvPr>
          <p:cNvSpPr>
            <a:spLocks noGrp="1"/>
          </p:cNvSpPr>
          <p:nvPr>
            <p:ph type="title"/>
          </p:nvPr>
        </p:nvSpPr>
        <p:spPr>
          <a:xfrm>
            <a:off x="1403350" y="260350"/>
            <a:ext cx="6115050" cy="742950"/>
          </a:xfrm>
        </p:spPr>
        <p:txBody>
          <a:bodyPr/>
          <a:lstStyle/>
          <a:p>
            <a:pPr algn="ctr"/>
            <a:r>
              <a:rPr lang="en-GB" altLang="en-US" sz="2800"/>
              <a:t>Challenge of Productive Safety Nets</a:t>
            </a:r>
          </a:p>
        </p:txBody>
      </p:sp>
      <p:sp>
        <p:nvSpPr>
          <p:cNvPr id="58371" name="Content Placeholder 2">
            <a:extLst>
              <a:ext uri="{FF2B5EF4-FFF2-40B4-BE49-F238E27FC236}">
                <a16:creationId xmlns:a16="http://schemas.microsoft.com/office/drawing/2014/main" id="{B6A35187-EC66-4582-A63F-E70812E8A093}"/>
              </a:ext>
            </a:extLst>
          </p:cNvPr>
          <p:cNvSpPr>
            <a:spLocks noGrp="1"/>
          </p:cNvSpPr>
          <p:nvPr>
            <p:ph sz="quarter" idx="1"/>
          </p:nvPr>
        </p:nvSpPr>
        <p:spPr>
          <a:xfrm>
            <a:off x="511175" y="1324571"/>
            <a:ext cx="8154987" cy="4363441"/>
          </a:xfrm>
        </p:spPr>
        <p:txBody>
          <a:bodyPr/>
          <a:lstStyle/>
          <a:p>
            <a:r>
              <a:rPr lang="en-GB" altLang="en-US" sz="2500" dirty="0"/>
              <a:t>No evidence of significant sustained graduation</a:t>
            </a:r>
          </a:p>
          <a:p>
            <a:r>
              <a:rPr lang="en-GB" altLang="en-US" sz="2500" dirty="0"/>
              <a:t>Difficult to provide complementary interventions at scale (Rwanda, Ethiopia) due to cost and capacity constraints</a:t>
            </a:r>
          </a:p>
          <a:p>
            <a:r>
              <a:rPr lang="en-GB" altLang="en-US" sz="2500" dirty="0">
                <a:solidFill>
                  <a:srgbClr val="C00000"/>
                </a:solidFill>
              </a:rPr>
              <a:t>Incentive system - </a:t>
            </a:r>
            <a:r>
              <a:rPr lang="en-GB" altLang="en-US" sz="2500" dirty="0"/>
              <a:t>Tension between target group in need of social protection support and those with potential to ‘graduate’ (the less poor)</a:t>
            </a:r>
          </a:p>
          <a:p>
            <a:pPr lvl="1"/>
            <a:r>
              <a:rPr lang="en-GB" altLang="en-US" sz="2500" dirty="0"/>
              <a:t>Poorest tend to consume most income (directly and in terms of basic services) rather than significant investment</a:t>
            </a:r>
          </a:p>
          <a:p>
            <a:pPr marL="0" indent="0">
              <a:buNone/>
            </a:pPr>
            <a:endParaRPr lang="en-GB" altLang="en-US" sz="2500" dirty="0">
              <a:solidFill>
                <a:srgbClr val="09087F"/>
              </a:solidFill>
            </a:endParaRPr>
          </a:p>
        </p:txBody>
      </p:sp>
      <p:sp>
        <p:nvSpPr>
          <p:cNvPr id="4" name="Rectangle 4">
            <a:extLst>
              <a:ext uri="{FF2B5EF4-FFF2-40B4-BE49-F238E27FC236}">
                <a16:creationId xmlns:a16="http://schemas.microsoft.com/office/drawing/2014/main" id="{F73D25FB-5AB8-43AA-A3E7-0FCE95C8A669}"/>
              </a:ext>
            </a:extLst>
          </p:cNvPr>
          <p:cNvSpPr>
            <a:spLocks noChangeArrowheads="1"/>
          </p:cNvSpPr>
          <p:nvPr/>
        </p:nvSpPr>
        <p:spPr bwMode="auto">
          <a:xfrm>
            <a:off x="250825" y="1169988"/>
            <a:ext cx="8675688" cy="71437"/>
          </a:xfrm>
          <a:prstGeom prst="rect">
            <a:avLst/>
          </a:prstGeom>
          <a:solidFill>
            <a:srgbClr val="FF872D"/>
          </a:solidFill>
          <a:ln w="9525">
            <a:solidFill>
              <a:srgbClr val="FF872D"/>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ZA" altLang="en-US" sz="1800"/>
          </a:p>
        </p:txBody>
      </p:sp>
      <p:pic>
        <p:nvPicPr>
          <p:cNvPr id="5" name="Picture 5">
            <a:extLst>
              <a:ext uri="{FF2B5EF4-FFF2-40B4-BE49-F238E27FC236}">
                <a16:creationId xmlns:a16="http://schemas.microsoft.com/office/drawing/2014/main" id="{6D2E4191-89C8-47A5-B2F4-1BDD664AB1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6051550"/>
            <a:ext cx="20161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EPWP letterhead temp-1 (2)">
            <a:extLst>
              <a:ext uri="{FF2B5EF4-FFF2-40B4-BE49-F238E27FC236}">
                <a16:creationId xmlns:a16="http://schemas.microsoft.com/office/drawing/2014/main" id="{73CD8148-0B44-4F9E-9C97-415A5F1335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4251" b="12849"/>
          <a:stretch>
            <a:fillRect/>
          </a:stretch>
        </p:blipFill>
        <p:spPr bwMode="auto">
          <a:xfrm>
            <a:off x="6443663" y="6146800"/>
            <a:ext cx="19431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ILO LOGO">
            <a:extLst>
              <a:ext uri="{FF2B5EF4-FFF2-40B4-BE49-F238E27FC236}">
                <a16:creationId xmlns:a16="http://schemas.microsoft.com/office/drawing/2014/main" id="{EDB6A1DF-12A1-4100-B9C1-898039BAFE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0200" y="6237288"/>
            <a:ext cx="6858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9249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6">
            <a:extLst>
              <a:ext uri="{FF2B5EF4-FFF2-40B4-BE49-F238E27FC236}">
                <a16:creationId xmlns:a16="http://schemas.microsoft.com/office/drawing/2014/main" id="{34CCA8AF-785E-420E-9839-6D46BBA67628}"/>
              </a:ext>
            </a:extLst>
          </p:cNvPr>
          <p:cNvSpPr>
            <a:spLocks noGrp="1"/>
          </p:cNvSpPr>
          <p:nvPr>
            <p:ph type="title"/>
          </p:nvPr>
        </p:nvSpPr>
        <p:spPr>
          <a:xfrm>
            <a:off x="601663" y="260350"/>
            <a:ext cx="8153400" cy="742950"/>
          </a:xfrm>
        </p:spPr>
        <p:txBody>
          <a:bodyPr/>
          <a:lstStyle/>
          <a:p>
            <a:pPr algn="ctr"/>
            <a:r>
              <a:rPr lang="en-US" altLang="en-US" sz="3000"/>
              <a:t>National Rural Employment Guarantee Act (NREGA), India 2005 (now called MNREGA)</a:t>
            </a:r>
            <a:endParaRPr lang="en-GB" altLang="en-US" sz="3000"/>
          </a:p>
        </p:txBody>
      </p:sp>
      <p:sp>
        <p:nvSpPr>
          <p:cNvPr id="3" name="Content Placeholder 2">
            <a:extLst>
              <a:ext uri="{FF2B5EF4-FFF2-40B4-BE49-F238E27FC236}">
                <a16:creationId xmlns:a16="http://schemas.microsoft.com/office/drawing/2014/main" id="{E1FDFFAA-4920-40D4-9CC2-239FA64E0CF5}"/>
              </a:ext>
            </a:extLst>
          </p:cNvPr>
          <p:cNvSpPr>
            <a:spLocks noGrp="1"/>
          </p:cNvSpPr>
          <p:nvPr>
            <p:ph sz="quarter" idx="1"/>
          </p:nvPr>
        </p:nvSpPr>
        <p:spPr>
          <a:xfrm>
            <a:off x="612775" y="2057400"/>
            <a:ext cx="8153400" cy="3371850"/>
          </a:xfrm>
        </p:spPr>
        <p:txBody>
          <a:bodyPr/>
          <a:lstStyle/>
          <a:p>
            <a:pPr marL="239310" indent="-239310">
              <a:defRPr/>
            </a:pPr>
            <a:endParaRPr lang="en-US" altLang="en-US" sz="2400" dirty="0"/>
          </a:p>
          <a:p>
            <a:pPr marL="0" indent="0">
              <a:buFont typeface="Wingdings" panose="05000000000000000000" pitchFamily="2" charset="2"/>
              <a:buNone/>
              <a:defRPr/>
            </a:pPr>
            <a:r>
              <a:rPr lang="en-US" altLang="en-US" sz="2400" dirty="0"/>
              <a:t>“An Act to provide for the enhancement of livelihood security of the households in rural areas of the country by providing at least one hundred days of guaranteed wage employment in every financial year to every household whose adult members volunteer to do unskilled manual work”</a:t>
            </a:r>
          </a:p>
          <a:p>
            <a:pPr marL="239310" indent="-239310">
              <a:defRPr/>
            </a:pPr>
            <a:endParaRPr lang="en-GB" sz="2175" dirty="0"/>
          </a:p>
        </p:txBody>
      </p:sp>
      <p:sp>
        <p:nvSpPr>
          <p:cNvPr id="4" name="Rectangle 4">
            <a:extLst>
              <a:ext uri="{FF2B5EF4-FFF2-40B4-BE49-F238E27FC236}">
                <a16:creationId xmlns:a16="http://schemas.microsoft.com/office/drawing/2014/main" id="{28F1B057-4E85-4F61-B56C-07D7CAE55E16}"/>
              </a:ext>
            </a:extLst>
          </p:cNvPr>
          <p:cNvSpPr>
            <a:spLocks noChangeArrowheads="1"/>
          </p:cNvSpPr>
          <p:nvPr/>
        </p:nvSpPr>
        <p:spPr bwMode="auto">
          <a:xfrm>
            <a:off x="250825" y="1169988"/>
            <a:ext cx="8675688" cy="71437"/>
          </a:xfrm>
          <a:prstGeom prst="rect">
            <a:avLst/>
          </a:prstGeom>
          <a:solidFill>
            <a:srgbClr val="FF872D"/>
          </a:solidFill>
          <a:ln w="9525">
            <a:solidFill>
              <a:srgbClr val="FF872D"/>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ZA" altLang="en-US" sz="1800"/>
          </a:p>
        </p:txBody>
      </p:sp>
      <p:pic>
        <p:nvPicPr>
          <p:cNvPr id="5" name="Picture 5">
            <a:extLst>
              <a:ext uri="{FF2B5EF4-FFF2-40B4-BE49-F238E27FC236}">
                <a16:creationId xmlns:a16="http://schemas.microsoft.com/office/drawing/2014/main" id="{21A2F9D8-25B1-4B51-9E83-4E43F01BCA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6051550"/>
            <a:ext cx="20161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EPWP letterhead temp-1 (2)">
            <a:extLst>
              <a:ext uri="{FF2B5EF4-FFF2-40B4-BE49-F238E27FC236}">
                <a16:creationId xmlns:a16="http://schemas.microsoft.com/office/drawing/2014/main" id="{2379ED63-799B-487F-9E6B-F147054088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4251" b="12849"/>
          <a:stretch>
            <a:fillRect/>
          </a:stretch>
        </p:blipFill>
        <p:spPr bwMode="auto">
          <a:xfrm>
            <a:off x="6443663" y="6146800"/>
            <a:ext cx="19431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ILO LOGO">
            <a:extLst>
              <a:ext uri="{FF2B5EF4-FFF2-40B4-BE49-F238E27FC236}">
                <a16:creationId xmlns:a16="http://schemas.microsoft.com/office/drawing/2014/main" id="{3AA74261-02B7-482B-915A-5D7216C832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0200" y="6237288"/>
            <a:ext cx="6858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5301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ubtitle 2">
            <a:extLst>
              <a:ext uri="{FF2B5EF4-FFF2-40B4-BE49-F238E27FC236}">
                <a16:creationId xmlns:a16="http://schemas.microsoft.com/office/drawing/2014/main" id="{C688689D-5EEE-4BCA-B664-C23928484A22}"/>
              </a:ext>
            </a:extLst>
          </p:cNvPr>
          <p:cNvSpPr>
            <a:spLocks noGrp="1"/>
          </p:cNvSpPr>
          <p:nvPr>
            <p:ph type="subTitle" idx="4294967295"/>
          </p:nvPr>
        </p:nvSpPr>
        <p:spPr>
          <a:xfrm>
            <a:off x="395288" y="1657350"/>
            <a:ext cx="8353425" cy="4343400"/>
          </a:xfrm>
          <a:noFill/>
        </p:spPr>
        <p:txBody>
          <a:bodyPr/>
          <a:lstStyle/>
          <a:p>
            <a:pPr eaLnBrk="1" hangingPunct="1">
              <a:lnSpc>
                <a:spcPct val="80000"/>
              </a:lnSpc>
              <a:buFont typeface="Wingdings" panose="05000000000000000000" pitchFamily="2" charset="2"/>
              <a:buChar char="q"/>
            </a:pPr>
            <a:r>
              <a:rPr lang="en-US" altLang="en-US" sz="2300" dirty="0"/>
              <a:t>Lack of adequate </a:t>
            </a:r>
            <a:r>
              <a:rPr lang="en-US" altLang="en-US" sz="2300" dirty="0">
                <a:solidFill>
                  <a:srgbClr val="C00000"/>
                </a:solidFill>
              </a:rPr>
              <a:t>technical and administrative manpower </a:t>
            </a:r>
            <a:r>
              <a:rPr lang="en-US" altLang="en-US" sz="2300" dirty="0"/>
              <a:t>at block and GP levels (full time dedicated </a:t>
            </a:r>
            <a:r>
              <a:rPr lang="en-US" altLang="en-US" sz="2300" dirty="0" err="1"/>
              <a:t>Programme</a:t>
            </a:r>
            <a:r>
              <a:rPr lang="en-US" altLang="en-US" sz="2300" dirty="0"/>
              <a:t> Officers, administrative and technical assistants)</a:t>
            </a:r>
            <a:endParaRPr lang="en-IN" altLang="en-US" sz="2300" dirty="0"/>
          </a:p>
          <a:p>
            <a:pPr eaLnBrk="1" hangingPunct="1">
              <a:lnSpc>
                <a:spcPct val="80000"/>
              </a:lnSpc>
              <a:buFont typeface="Wingdings" panose="05000000000000000000" pitchFamily="2" charset="2"/>
              <a:buChar char="q"/>
            </a:pPr>
            <a:r>
              <a:rPr lang="en-US" altLang="en-US" sz="2300" dirty="0"/>
              <a:t>Lack of</a:t>
            </a:r>
            <a:r>
              <a:rPr lang="en-US" altLang="en-US" sz="2300" dirty="0">
                <a:solidFill>
                  <a:srgbClr val="09087F"/>
                </a:solidFill>
              </a:rPr>
              <a:t> </a:t>
            </a:r>
            <a:r>
              <a:rPr lang="en-US" altLang="en-US" sz="2300" dirty="0">
                <a:solidFill>
                  <a:srgbClr val="C00000"/>
                </a:solidFill>
              </a:rPr>
              <a:t>Awareness</a:t>
            </a:r>
            <a:endParaRPr lang="en-IN" altLang="en-US" sz="2300" dirty="0">
              <a:solidFill>
                <a:srgbClr val="C00000"/>
              </a:solidFill>
            </a:endParaRPr>
          </a:p>
          <a:p>
            <a:pPr eaLnBrk="1" hangingPunct="1">
              <a:lnSpc>
                <a:spcPct val="80000"/>
              </a:lnSpc>
              <a:buFont typeface="Wingdings" panose="05000000000000000000" pitchFamily="2" charset="2"/>
              <a:buChar char="q"/>
            </a:pPr>
            <a:r>
              <a:rPr lang="en-US" altLang="en-US" sz="2300" dirty="0">
                <a:solidFill>
                  <a:srgbClr val="C00000"/>
                </a:solidFill>
              </a:rPr>
              <a:t>Poor maintenance of records</a:t>
            </a:r>
            <a:r>
              <a:rPr lang="en-US" altLang="en-US" sz="2300" dirty="0">
                <a:solidFill>
                  <a:srgbClr val="09087F"/>
                </a:solidFill>
              </a:rPr>
              <a:t> </a:t>
            </a:r>
            <a:r>
              <a:rPr lang="en-US" altLang="en-US" sz="2300" dirty="0"/>
              <a:t>like job cards, dated receipts, employment registers, measurement books, asset registers, Muster Rolls</a:t>
            </a:r>
            <a:endParaRPr lang="en-IN" altLang="en-US" sz="2300" dirty="0"/>
          </a:p>
          <a:p>
            <a:pPr eaLnBrk="1" hangingPunct="1">
              <a:lnSpc>
                <a:spcPct val="80000"/>
              </a:lnSpc>
              <a:buFont typeface="Wingdings" panose="05000000000000000000" pitchFamily="2" charset="2"/>
              <a:buChar char="q"/>
            </a:pPr>
            <a:r>
              <a:rPr lang="en-US" altLang="en-US" sz="2300" dirty="0"/>
              <a:t>Lack of </a:t>
            </a:r>
            <a:r>
              <a:rPr lang="en-US" altLang="en-US" sz="2300" dirty="0">
                <a:solidFill>
                  <a:srgbClr val="C00000"/>
                </a:solidFill>
              </a:rPr>
              <a:t>social audits</a:t>
            </a:r>
            <a:endParaRPr lang="en-IN" altLang="en-US" sz="2300" dirty="0">
              <a:solidFill>
                <a:srgbClr val="C00000"/>
              </a:solidFill>
            </a:endParaRPr>
          </a:p>
          <a:p>
            <a:pPr eaLnBrk="1" hangingPunct="1">
              <a:lnSpc>
                <a:spcPct val="80000"/>
              </a:lnSpc>
              <a:buFont typeface="Wingdings" panose="05000000000000000000" pitchFamily="2" charset="2"/>
              <a:buChar char="q"/>
            </a:pPr>
            <a:r>
              <a:rPr lang="en-US" altLang="en-US" sz="2300" dirty="0"/>
              <a:t>Lack of adequate </a:t>
            </a:r>
            <a:r>
              <a:rPr lang="en-US" altLang="en-US" sz="2300" dirty="0">
                <a:solidFill>
                  <a:srgbClr val="C00000"/>
                </a:solidFill>
              </a:rPr>
              <a:t>monitoring mechanisms</a:t>
            </a:r>
            <a:endParaRPr lang="en-IN" altLang="en-US" sz="2300" dirty="0">
              <a:solidFill>
                <a:srgbClr val="C00000"/>
              </a:solidFill>
            </a:endParaRPr>
          </a:p>
          <a:p>
            <a:pPr eaLnBrk="1" hangingPunct="1">
              <a:lnSpc>
                <a:spcPct val="80000"/>
              </a:lnSpc>
              <a:buFont typeface="Wingdings" panose="05000000000000000000" pitchFamily="2" charset="2"/>
              <a:buChar char="q"/>
            </a:pPr>
            <a:r>
              <a:rPr lang="en-US" altLang="en-US" sz="2300" dirty="0"/>
              <a:t>Incorrect/non-standardized </a:t>
            </a:r>
            <a:r>
              <a:rPr lang="en-US" altLang="en-US" sz="2300" dirty="0">
                <a:solidFill>
                  <a:srgbClr val="C00000"/>
                </a:solidFill>
              </a:rPr>
              <a:t>reporting</a:t>
            </a:r>
            <a:r>
              <a:rPr lang="en-US" altLang="en-US" sz="2300" dirty="0">
                <a:solidFill>
                  <a:srgbClr val="09087F"/>
                </a:solidFill>
              </a:rPr>
              <a:t> </a:t>
            </a:r>
            <a:r>
              <a:rPr lang="en-US" altLang="en-US" sz="2300" dirty="0"/>
              <a:t>of physical and financial achievements  </a:t>
            </a:r>
          </a:p>
          <a:p>
            <a:pPr eaLnBrk="1" hangingPunct="1">
              <a:lnSpc>
                <a:spcPct val="80000"/>
              </a:lnSpc>
              <a:buFont typeface="Wingdings" panose="05000000000000000000" pitchFamily="2" charset="2"/>
              <a:buChar char="q"/>
            </a:pPr>
            <a:r>
              <a:rPr lang="en-IN" altLang="en-US" sz="2300" dirty="0"/>
              <a:t>Instances of </a:t>
            </a:r>
            <a:r>
              <a:rPr lang="en-IN" altLang="en-US" sz="2300" dirty="0">
                <a:solidFill>
                  <a:srgbClr val="C00000"/>
                </a:solidFill>
              </a:rPr>
              <a:t>rent seeking and misuse of authority </a:t>
            </a:r>
            <a:r>
              <a:rPr lang="en-IN" altLang="en-US" sz="2300" dirty="0"/>
              <a:t>(inflated estimates, bogus muster rolls, fund diversion) </a:t>
            </a:r>
          </a:p>
          <a:p>
            <a:pPr algn="ctr" eaLnBrk="1" hangingPunct="1">
              <a:lnSpc>
                <a:spcPct val="80000"/>
              </a:lnSpc>
              <a:buFont typeface="Wingdings" panose="05000000000000000000" pitchFamily="2" charset="2"/>
              <a:buChar char="q"/>
            </a:pPr>
            <a:endParaRPr lang="en-IN" altLang="en-US" sz="1500" b="1" dirty="0">
              <a:solidFill>
                <a:srgbClr val="09087F"/>
              </a:solidFill>
            </a:endParaRPr>
          </a:p>
        </p:txBody>
      </p:sp>
      <p:sp>
        <p:nvSpPr>
          <p:cNvPr id="4" name="Rectangle 2">
            <a:extLst>
              <a:ext uri="{FF2B5EF4-FFF2-40B4-BE49-F238E27FC236}">
                <a16:creationId xmlns:a16="http://schemas.microsoft.com/office/drawing/2014/main" id="{408B9AFF-4D85-4279-A742-5B752D951E93}"/>
              </a:ext>
            </a:extLst>
          </p:cNvPr>
          <p:cNvSpPr txBox="1">
            <a:spLocks noChangeArrowheads="1"/>
          </p:cNvSpPr>
          <p:nvPr/>
        </p:nvSpPr>
        <p:spPr>
          <a:xfrm>
            <a:off x="827088" y="549275"/>
            <a:ext cx="6643687" cy="428625"/>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b"/>
          <a:lstStyle/>
          <a:p>
            <a:pPr algn="ctr" eaLnBrk="1" hangingPunct="1">
              <a:defRPr/>
            </a:pPr>
            <a:r>
              <a:rPr lang="en-US" sz="3600" dirty="0">
                <a:solidFill>
                  <a:schemeClr val="tx1"/>
                </a:solidFill>
                <a:latin typeface="+mj-lt"/>
                <a:ea typeface="+mj-ea"/>
                <a:cs typeface="+mj-cs"/>
              </a:rPr>
              <a:t>NREGA Challenges</a:t>
            </a:r>
          </a:p>
        </p:txBody>
      </p:sp>
      <p:sp>
        <p:nvSpPr>
          <p:cNvPr id="5" name="Rectangle 4">
            <a:extLst>
              <a:ext uri="{FF2B5EF4-FFF2-40B4-BE49-F238E27FC236}">
                <a16:creationId xmlns:a16="http://schemas.microsoft.com/office/drawing/2014/main" id="{7156EA0C-AFE3-4BE9-8CF6-2FD73C807567}"/>
              </a:ext>
            </a:extLst>
          </p:cNvPr>
          <p:cNvSpPr>
            <a:spLocks noChangeArrowheads="1"/>
          </p:cNvSpPr>
          <p:nvPr/>
        </p:nvSpPr>
        <p:spPr bwMode="auto">
          <a:xfrm>
            <a:off x="250825" y="1169988"/>
            <a:ext cx="8675688" cy="71437"/>
          </a:xfrm>
          <a:prstGeom prst="rect">
            <a:avLst/>
          </a:prstGeom>
          <a:solidFill>
            <a:srgbClr val="FF872D"/>
          </a:solidFill>
          <a:ln w="9525">
            <a:solidFill>
              <a:srgbClr val="FF872D"/>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ZA" altLang="en-US" sz="1800"/>
          </a:p>
        </p:txBody>
      </p:sp>
      <p:pic>
        <p:nvPicPr>
          <p:cNvPr id="6" name="Picture 5">
            <a:extLst>
              <a:ext uri="{FF2B5EF4-FFF2-40B4-BE49-F238E27FC236}">
                <a16:creationId xmlns:a16="http://schemas.microsoft.com/office/drawing/2014/main" id="{14B30262-09E9-4650-B57A-A9F1A5A3F5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6051550"/>
            <a:ext cx="20161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EPWP letterhead temp-1 (2)">
            <a:extLst>
              <a:ext uri="{FF2B5EF4-FFF2-40B4-BE49-F238E27FC236}">
                <a16:creationId xmlns:a16="http://schemas.microsoft.com/office/drawing/2014/main" id="{AAD28424-BA9D-4D9C-BA74-2A013FEF25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4251" b="12849"/>
          <a:stretch>
            <a:fillRect/>
          </a:stretch>
        </p:blipFill>
        <p:spPr bwMode="auto">
          <a:xfrm>
            <a:off x="6443663" y="6146800"/>
            <a:ext cx="19431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ILO LOGO">
            <a:extLst>
              <a:ext uri="{FF2B5EF4-FFF2-40B4-BE49-F238E27FC236}">
                <a16:creationId xmlns:a16="http://schemas.microsoft.com/office/drawing/2014/main" id="{56EA8714-D13B-42F5-823B-51CE46C8E7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0200" y="6237288"/>
            <a:ext cx="6858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4491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2D253DC1-BF73-4872-8060-97CD42EDEEE9}"/>
              </a:ext>
            </a:extLst>
          </p:cNvPr>
          <p:cNvGraphicFramePr>
            <a:graphicFrameLocks noGrp="1"/>
          </p:cNvGraphicFramePr>
          <p:nvPr>
            <p:ph idx="1"/>
            <p:extLst>
              <p:ext uri="{D42A27DB-BD31-4B8C-83A1-F6EECF244321}">
                <p14:modId xmlns:p14="http://schemas.microsoft.com/office/powerpoint/2010/main" val="252841664"/>
              </p:ext>
            </p:extLst>
          </p:nvPr>
        </p:nvGraphicFramePr>
        <p:xfrm>
          <a:off x="1547664" y="1601416"/>
          <a:ext cx="633670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a16="http://schemas.microsoft.com/office/drawing/2014/main" id="{1D47E376-4238-40DD-BDE4-07FA4F37F7B3}"/>
              </a:ext>
            </a:extLst>
          </p:cNvPr>
          <p:cNvSpPr>
            <a:spLocks noGrp="1"/>
          </p:cNvSpPr>
          <p:nvPr>
            <p:ph type="body" sz="half" idx="2"/>
          </p:nvPr>
        </p:nvSpPr>
        <p:spPr>
          <a:xfrm>
            <a:off x="287524" y="332656"/>
            <a:ext cx="8568952" cy="1181423"/>
          </a:xfrm>
        </p:spPr>
        <p:txBody>
          <a:bodyPr>
            <a:normAutofit/>
          </a:bodyPr>
          <a:lstStyle/>
          <a:p>
            <a:pPr algn="ctr"/>
            <a:r>
              <a:rPr lang="en-US" sz="2800" b="1" dirty="0">
                <a:solidFill>
                  <a:srgbClr val="C00000"/>
                </a:solidFill>
              </a:rPr>
              <a:t>Key question:  Do global models of PWPs tackle the </a:t>
            </a:r>
            <a:r>
              <a:rPr lang="en-GB" sz="2800" b="1" dirty="0">
                <a:solidFill>
                  <a:srgbClr val="C00000"/>
                </a:solidFill>
              </a:rPr>
              <a:t>trifecta of global sustainable development challenges? </a:t>
            </a:r>
          </a:p>
        </p:txBody>
      </p:sp>
    </p:spTree>
    <p:extLst>
      <p:ext uri="{BB962C8B-B14F-4D97-AF65-F5344CB8AC3E}">
        <p14:creationId xmlns:p14="http://schemas.microsoft.com/office/powerpoint/2010/main" val="568694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0E89692A-B91D-4202-B278-B37F269A0968}"/>
              </a:ext>
            </a:extLst>
          </p:cNvPr>
          <p:cNvSpPr>
            <a:spLocks noGrp="1"/>
          </p:cNvSpPr>
          <p:nvPr>
            <p:ph type="title"/>
          </p:nvPr>
        </p:nvSpPr>
        <p:spPr>
          <a:xfrm>
            <a:off x="117576" y="237133"/>
            <a:ext cx="8784976" cy="742950"/>
          </a:xfrm>
        </p:spPr>
        <p:txBody>
          <a:bodyPr/>
          <a:lstStyle/>
          <a:p>
            <a:r>
              <a:rPr lang="en-GB" altLang="en-US" sz="2800" dirty="0"/>
              <a:t>Answer: No, PWPs struggle to deliver social protection</a:t>
            </a:r>
            <a:endParaRPr lang="en-US" altLang="en-US" sz="2800" dirty="0"/>
          </a:p>
        </p:txBody>
      </p:sp>
      <p:sp>
        <p:nvSpPr>
          <p:cNvPr id="3" name="Content Placeholder 2">
            <a:extLst>
              <a:ext uri="{FF2B5EF4-FFF2-40B4-BE49-F238E27FC236}">
                <a16:creationId xmlns:a16="http://schemas.microsoft.com/office/drawing/2014/main" id="{180DE1CE-D774-4A3C-8B4C-65DA9880C1FE}"/>
              </a:ext>
            </a:extLst>
          </p:cNvPr>
          <p:cNvSpPr>
            <a:spLocks noGrp="1"/>
          </p:cNvSpPr>
          <p:nvPr>
            <p:ph sz="quarter" idx="1"/>
          </p:nvPr>
        </p:nvSpPr>
        <p:spPr>
          <a:xfrm>
            <a:off x="484114" y="1330920"/>
            <a:ext cx="7766050" cy="4716463"/>
          </a:xfrm>
        </p:spPr>
        <p:txBody>
          <a:bodyPr>
            <a:noAutofit/>
          </a:bodyPr>
          <a:lstStyle/>
          <a:p>
            <a:pPr marL="385754" indent="-385754">
              <a:buFont typeface="+mj-lt"/>
              <a:buAutoNum type="arabicPeriod"/>
              <a:defRPr/>
            </a:pPr>
            <a:r>
              <a:rPr lang="en-GB" sz="2400" dirty="0"/>
              <a:t>Selective geographical distribution </a:t>
            </a:r>
          </a:p>
          <a:p>
            <a:pPr marL="738170" lvl="2" indent="-257168">
              <a:defRPr/>
            </a:pPr>
            <a:r>
              <a:rPr lang="en-GB" dirty="0">
                <a:solidFill>
                  <a:srgbClr val="C00000"/>
                </a:solidFill>
              </a:rPr>
              <a:t>not available nationally </a:t>
            </a:r>
          </a:p>
          <a:p>
            <a:pPr marL="385754" indent="-385754">
              <a:buFont typeface="+mj-lt"/>
              <a:buAutoNum type="arabicPeriod"/>
              <a:defRPr/>
            </a:pPr>
            <a:r>
              <a:rPr lang="en-GB" sz="2400" dirty="0"/>
              <a:t>Small scale provision compared to the population of working-age poor</a:t>
            </a:r>
          </a:p>
          <a:p>
            <a:pPr marL="685783" lvl="2" indent="-171446">
              <a:defRPr/>
            </a:pPr>
            <a:r>
              <a:rPr lang="en-GB" dirty="0">
                <a:solidFill>
                  <a:srgbClr val="C00000"/>
                </a:solidFill>
              </a:rPr>
              <a:t>heavily rationed</a:t>
            </a:r>
          </a:p>
          <a:p>
            <a:pPr marL="385754" indent="-385754">
              <a:buFont typeface="+mj-lt"/>
              <a:buAutoNum type="arabicPeriod"/>
              <a:defRPr/>
            </a:pPr>
            <a:r>
              <a:rPr lang="en-GB" sz="2400" dirty="0"/>
              <a:t>Not implemented </a:t>
            </a:r>
            <a:r>
              <a:rPr lang="en-GB" sz="2400" dirty="0" err="1"/>
              <a:t>ongoing</a:t>
            </a:r>
            <a:r>
              <a:rPr lang="en-GB" sz="2400" dirty="0"/>
              <a:t> basis </a:t>
            </a:r>
          </a:p>
          <a:p>
            <a:pPr marL="685783" lvl="2" indent="-171446">
              <a:defRPr/>
            </a:pPr>
            <a:r>
              <a:rPr lang="en-GB" dirty="0">
                <a:solidFill>
                  <a:srgbClr val="C00000"/>
                </a:solidFill>
              </a:rPr>
              <a:t>one off implementation at community level</a:t>
            </a:r>
          </a:p>
          <a:p>
            <a:pPr marL="385754" indent="-385754">
              <a:buFont typeface="+mj-lt"/>
              <a:buAutoNum type="arabicPeriod"/>
              <a:defRPr/>
            </a:pPr>
            <a:r>
              <a:rPr lang="en-GB" sz="2400" dirty="0"/>
              <a:t>Short duration of employment often less than 4 months</a:t>
            </a:r>
          </a:p>
          <a:p>
            <a:pPr marL="685783" lvl="2" indent="-171446">
              <a:defRPr/>
            </a:pPr>
            <a:r>
              <a:rPr lang="en-GB" dirty="0">
                <a:solidFill>
                  <a:srgbClr val="C00000"/>
                </a:solidFill>
              </a:rPr>
              <a:t>temporary benefits cannot support real change</a:t>
            </a:r>
          </a:p>
          <a:p>
            <a:pPr marL="385754" indent="-385754">
              <a:buFont typeface="+mj-lt"/>
              <a:buAutoNum type="arabicPeriod"/>
              <a:defRPr/>
            </a:pPr>
            <a:r>
              <a:rPr lang="en-GB" sz="2400" dirty="0"/>
              <a:t>Supply driven</a:t>
            </a:r>
          </a:p>
          <a:p>
            <a:pPr marL="0" indent="0">
              <a:buNone/>
              <a:defRPr/>
            </a:pPr>
            <a:endParaRPr lang="en-GB" sz="2200" dirty="0"/>
          </a:p>
          <a:p>
            <a:pPr marL="239310" indent="-239310">
              <a:defRPr/>
            </a:pPr>
            <a:endParaRPr lang="en-US" sz="2200" dirty="0"/>
          </a:p>
        </p:txBody>
      </p:sp>
      <p:sp>
        <p:nvSpPr>
          <p:cNvPr id="4" name="Slide Number Placeholder 3">
            <a:extLst>
              <a:ext uri="{FF2B5EF4-FFF2-40B4-BE49-F238E27FC236}">
                <a16:creationId xmlns:a16="http://schemas.microsoft.com/office/drawing/2014/main" id="{74E84199-6BF1-4FF0-9F4B-2C5D4C5A9FE6}"/>
              </a:ext>
            </a:extLst>
          </p:cNvPr>
          <p:cNvSpPr>
            <a:spLocks noGrp="1"/>
          </p:cNvSpPr>
          <p:nvPr>
            <p:ph type="sldNum" sz="quarter" idx="12"/>
          </p:nvPr>
        </p:nvSpPr>
        <p:spPr/>
        <p:txBody>
          <a:bodyPr>
            <a:normAutofit/>
          </a:bodyPr>
          <a:lstStyle/>
          <a:p>
            <a:pPr>
              <a:defRPr/>
            </a:pPr>
            <a:fld id="{5C7BB520-0B13-424F-AB96-921E88224CCB}" type="slidenum">
              <a:rPr lang="en-GB" smtClean="0"/>
              <a:pPr>
                <a:defRPr/>
              </a:pPr>
              <a:t>19</a:t>
            </a:fld>
            <a:endParaRPr lang="en-GB"/>
          </a:p>
        </p:txBody>
      </p:sp>
      <p:sp>
        <p:nvSpPr>
          <p:cNvPr id="5" name="Rectangle 4">
            <a:extLst>
              <a:ext uri="{FF2B5EF4-FFF2-40B4-BE49-F238E27FC236}">
                <a16:creationId xmlns:a16="http://schemas.microsoft.com/office/drawing/2014/main" id="{B69DE63F-0F50-4AFD-B3F2-F037999E5E70}"/>
              </a:ext>
            </a:extLst>
          </p:cNvPr>
          <p:cNvSpPr>
            <a:spLocks noChangeArrowheads="1"/>
          </p:cNvSpPr>
          <p:nvPr/>
        </p:nvSpPr>
        <p:spPr bwMode="auto">
          <a:xfrm>
            <a:off x="250825" y="1169988"/>
            <a:ext cx="8675688" cy="71437"/>
          </a:xfrm>
          <a:prstGeom prst="rect">
            <a:avLst/>
          </a:prstGeom>
          <a:solidFill>
            <a:srgbClr val="FF872D"/>
          </a:solidFill>
          <a:ln w="9525">
            <a:solidFill>
              <a:srgbClr val="FF872D"/>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ZA" altLang="en-US" sz="1800"/>
          </a:p>
        </p:txBody>
      </p:sp>
      <p:pic>
        <p:nvPicPr>
          <p:cNvPr id="6" name="Picture 5">
            <a:extLst>
              <a:ext uri="{FF2B5EF4-FFF2-40B4-BE49-F238E27FC236}">
                <a16:creationId xmlns:a16="http://schemas.microsoft.com/office/drawing/2014/main" id="{79E50C22-B322-448D-9B9B-0ED44E6D06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6051550"/>
            <a:ext cx="20161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EPWP letterhead temp-1 (2)">
            <a:extLst>
              <a:ext uri="{FF2B5EF4-FFF2-40B4-BE49-F238E27FC236}">
                <a16:creationId xmlns:a16="http://schemas.microsoft.com/office/drawing/2014/main" id="{CD31D6AD-0485-454C-A39A-E6CC08B1F7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4251" b="12849"/>
          <a:stretch>
            <a:fillRect/>
          </a:stretch>
        </p:blipFill>
        <p:spPr bwMode="auto">
          <a:xfrm>
            <a:off x="6443663" y="6146800"/>
            <a:ext cx="19431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ILO LOGO">
            <a:extLst>
              <a:ext uri="{FF2B5EF4-FFF2-40B4-BE49-F238E27FC236}">
                <a16:creationId xmlns:a16="http://schemas.microsoft.com/office/drawing/2014/main" id="{6CCB3133-1A3D-4FBF-83D4-611F5CDAF0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0200" y="6237288"/>
            <a:ext cx="6858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3902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EC6C9-E6B7-43F1-ADBF-87AFAED2C7E0}"/>
              </a:ext>
            </a:extLst>
          </p:cNvPr>
          <p:cNvSpPr>
            <a:spLocks noGrp="1"/>
          </p:cNvSpPr>
          <p:nvPr>
            <p:ph type="title"/>
          </p:nvPr>
        </p:nvSpPr>
        <p:spPr>
          <a:xfrm>
            <a:off x="360363" y="239713"/>
            <a:ext cx="8424862" cy="742950"/>
          </a:xfrm>
        </p:spPr>
        <p:txBody>
          <a:bodyPr/>
          <a:lstStyle/>
          <a:p>
            <a:pPr lvl="1" algn="ctr">
              <a:defRPr/>
            </a:pPr>
            <a:r>
              <a:rPr lang="en-GB" sz="3000" dirty="0">
                <a:solidFill>
                  <a:schemeClr val="accent4"/>
                </a:solidFill>
                <a:latin typeface="+mj-lt"/>
                <a:cs typeface="Arial" panose="020B0604020202020204" pitchFamily="34" charset="0"/>
              </a:rPr>
              <a:t>Preview of key messages</a:t>
            </a:r>
            <a:endParaRPr lang="en-GB" sz="1200" dirty="0">
              <a:latin typeface="+mj-lt"/>
            </a:endParaRPr>
          </a:p>
        </p:txBody>
      </p:sp>
      <p:sp>
        <p:nvSpPr>
          <p:cNvPr id="3" name="Content Placeholder 2">
            <a:extLst>
              <a:ext uri="{FF2B5EF4-FFF2-40B4-BE49-F238E27FC236}">
                <a16:creationId xmlns:a16="http://schemas.microsoft.com/office/drawing/2014/main" id="{31C20346-4BC8-4EF8-A472-60EC4F24CBC9}"/>
              </a:ext>
            </a:extLst>
          </p:cNvPr>
          <p:cNvSpPr>
            <a:spLocks noGrp="1"/>
          </p:cNvSpPr>
          <p:nvPr>
            <p:ph sz="quarter" idx="1"/>
          </p:nvPr>
        </p:nvSpPr>
        <p:spPr>
          <a:xfrm>
            <a:off x="107504" y="1628801"/>
            <a:ext cx="8928991" cy="4163988"/>
          </a:xfrm>
        </p:spPr>
        <p:txBody>
          <a:bodyPr/>
          <a:lstStyle/>
          <a:p>
            <a:pPr marL="317889" indent="-257168">
              <a:spcAft>
                <a:spcPts val="0"/>
              </a:spcAft>
              <a:defRPr/>
            </a:pPr>
            <a:r>
              <a:rPr lang="en-GB" sz="2300" b="1" dirty="0">
                <a:solidFill>
                  <a:srgbClr val="C00000"/>
                </a:solidFill>
              </a:rPr>
              <a:t>PAST: </a:t>
            </a:r>
            <a:r>
              <a:rPr lang="en-GB" sz="2300" dirty="0"/>
              <a:t>Global models of public works programmes (PWPs) have informed South Africa’s Expanded Public Works Programme (EPWP)</a:t>
            </a:r>
          </a:p>
          <a:p>
            <a:pPr marL="317889" indent="-257168">
              <a:spcAft>
                <a:spcPts val="0"/>
              </a:spcAft>
              <a:defRPr/>
            </a:pPr>
            <a:r>
              <a:rPr lang="en-GB" sz="2300" dirty="0"/>
              <a:t>But many of these global models are not appropriate for South Africa’s labour market challenges (or even for Africa more broadly) – they simply do not effectively </a:t>
            </a:r>
            <a:r>
              <a:rPr lang="en-US" sz="2300" dirty="0"/>
              <a:t>address the challenges of unemployment, poverty and inequality in a cost-effective and sustainable manner.</a:t>
            </a:r>
            <a:endParaRPr lang="en-GB" sz="2300" dirty="0"/>
          </a:p>
          <a:p>
            <a:pPr marL="317889" indent="-257168">
              <a:spcAft>
                <a:spcPts val="0"/>
              </a:spcAft>
              <a:defRPr/>
            </a:pPr>
            <a:r>
              <a:rPr lang="en-GB" sz="2300" b="1" dirty="0">
                <a:solidFill>
                  <a:srgbClr val="C00000"/>
                </a:solidFill>
              </a:rPr>
              <a:t>PRESENT: </a:t>
            </a:r>
            <a:r>
              <a:rPr lang="en-GB" sz="2300" dirty="0"/>
              <a:t>These models have evolved—and South Africa, facing a particularly complex challenge, has developed the world’s most advanced approach.</a:t>
            </a:r>
          </a:p>
          <a:p>
            <a:pPr marL="317889" indent="-257168">
              <a:spcAft>
                <a:spcPts val="0"/>
              </a:spcAft>
              <a:defRPr/>
            </a:pPr>
            <a:r>
              <a:rPr lang="en-GB" sz="2300" b="1" dirty="0">
                <a:solidFill>
                  <a:srgbClr val="C00000"/>
                </a:solidFill>
              </a:rPr>
              <a:t>FUTURE: </a:t>
            </a:r>
            <a:r>
              <a:rPr lang="en-GB" sz="2300" dirty="0"/>
              <a:t>But this is a complex challenge– and much more work – and innovation — is required to ensure success in the future.</a:t>
            </a:r>
          </a:p>
          <a:p>
            <a:pPr marL="0" indent="0">
              <a:buNone/>
              <a:defRPr/>
            </a:pPr>
            <a:endParaRPr lang="en-GB" sz="2000" dirty="0"/>
          </a:p>
        </p:txBody>
      </p:sp>
      <p:sp>
        <p:nvSpPr>
          <p:cNvPr id="4" name="Rectangle 4">
            <a:extLst>
              <a:ext uri="{FF2B5EF4-FFF2-40B4-BE49-F238E27FC236}">
                <a16:creationId xmlns:a16="http://schemas.microsoft.com/office/drawing/2014/main" id="{DEA4FB89-1A79-4F3D-ABFA-BD18BBCE5690}"/>
              </a:ext>
            </a:extLst>
          </p:cNvPr>
          <p:cNvSpPr>
            <a:spLocks noChangeArrowheads="1"/>
          </p:cNvSpPr>
          <p:nvPr/>
        </p:nvSpPr>
        <p:spPr bwMode="auto">
          <a:xfrm>
            <a:off x="250825" y="1169988"/>
            <a:ext cx="8675688" cy="71437"/>
          </a:xfrm>
          <a:prstGeom prst="rect">
            <a:avLst/>
          </a:prstGeom>
          <a:solidFill>
            <a:srgbClr val="FF872D"/>
          </a:solidFill>
          <a:ln w="9525">
            <a:solidFill>
              <a:srgbClr val="FF872D"/>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ZA" altLang="en-US" sz="1800"/>
          </a:p>
        </p:txBody>
      </p:sp>
      <p:pic>
        <p:nvPicPr>
          <p:cNvPr id="5" name="Picture 5">
            <a:extLst>
              <a:ext uri="{FF2B5EF4-FFF2-40B4-BE49-F238E27FC236}">
                <a16:creationId xmlns:a16="http://schemas.microsoft.com/office/drawing/2014/main" id="{906C091F-66B6-47F8-A48C-EC05A15C6A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6051550"/>
            <a:ext cx="20161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EPWP letterhead temp-1 (2)">
            <a:extLst>
              <a:ext uri="{FF2B5EF4-FFF2-40B4-BE49-F238E27FC236}">
                <a16:creationId xmlns:a16="http://schemas.microsoft.com/office/drawing/2014/main" id="{93A32567-F0A7-418C-B4D5-9031B70661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4251" b="12849"/>
          <a:stretch>
            <a:fillRect/>
          </a:stretch>
        </p:blipFill>
        <p:spPr bwMode="auto">
          <a:xfrm>
            <a:off x="6443663" y="6146800"/>
            <a:ext cx="19431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ILO LOGO">
            <a:extLst>
              <a:ext uri="{FF2B5EF4-FFF2-40B4-BE49-F238E27FC236}">
                <a16:creationId xmlns:a16="http://schemas.microsoft.com/office/drawing/2014/main" id="{8863DAD3-90D2-4C01-BAC8-A37D4E25267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0200" y="6237288"/>
            <a:ext cx="6858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9070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7F37BB9C-8162-49FD-9A6D-DEE4A67DBC7A}"/>
              </a:ext>
            </a:extLst>
          </p:cNvPr>
          <p:cNvSpPr>
            <a:spLocks noGrp="1"/>
          </p:cNvSpPr>
          <p:nvPr>
            <p:ph type="title"/>
          </p:nvPr>
        </p:nvSpPr>
        <p:spPr>
          <a:xfrm>
            <a:off x="533400" y="260350"/>
            <a:ext cx="7855023" cy="742950"/>
          </a:xfrm>
        </p:spPr>
        <p:txBody>
          <a:bodyPr/>
          <a:lstStyle/>
          <a:p>
            <a:pPr algn="ctr"/>
            <a:r>
              <a:rPr lang="en-GB" altLang="en-US" sz="3200" dirty="0"/>
              <a:t>Global challenges with PWP effectiveness</a:t>
            </a:r>
          </a:p>
        </p:txBody>
      </p:sp>
      <p:sp>
        <p:nvSpPr>
          <p:cNvPr id="49155" name="Content Placeholder 2">
            <a:extLst>
              <a:ext uri="{FF2B5EF4-FFF2-40B4-BE49-F238E27FC236}">
                <a16:creationId xmlns:a16="http://schemas.microsoft.com/office/drawing/2014/main" id="{71817A0B-94FF-450A-B6B4-0C7C8B262F51}"/>
              </a:ext>
            </a:extLst>
          </p:cNvPr>
          <p:cNvSpPr>
            <a:spLocks noGrp="1"/>
          </p:cNvSpPr>
          <p:nvPr>
            <p:ph sz="quarter" idx="1"/>
          </p:nvPr>
        </p:nvSpPr>
        <p:spPr>
          <a:xfrm>
            <a:off x="250825" y="1408113"/>
            <a:ext cx="8551738" cy="4754562"/>
          </a:xfrm>
        </p:spPr>
        <p:txBody>
          <a:bodyPr/>
          <a:lstStyle/>
          <a:p>
            <a:r>
              <a:rPr lang="en-GB" altLang="en-US" sz="2800" dirty="0">
                <a:latin typeface="Calibri" panose="020F0502020204030204" pitchFamily="34" charset="0"/>
                <a:cs typeface="Calibri" panose="020F0502020204030204" pitchFamily="34" charset="0"/>
              </a:rPr>
              <a:t>Frequent implementation problems –  too limited scale, inadequate oversight capacity, payment delays</a:t>
            </a:r>
          </a:p>
          <a:p>
            <a:r>
              <a:rPr lang="en-GB" altLang="en-US" sz="2800" dirty="0">
                <a:latin typeface="Calibri" panose="020F0502020204030204" pitchFamily="34" charset="0"/>
                <a:cs typeface="Calibri" panose="020F0502020204030204" pitchFamily="34" charset="0"/>
              </a:rPr>
              <a:t>Create employment opportunities but fail to develop valuable assets</a:t>
            </a:r>
          </a:p>
          <a:p>
            <a:r>
              <a:rPr lang="en-GB" altLang="en-US" sz="2800" b="1" dirty="0">
                <a:solidFill>
                  <a:srgbClr val="C00000"/>
                </a:solidFill>
                <a:latin typeface="Calibri" panose="020F0502020204030204" pitchFamily="34" charset="0"/>
                <a:cs typeface="Calibri" panose="020F0502020204030204" pitchFamily="34" charset="0"/>
              </a:rPr>
              <a:t>Very limited monitoring and evaluation (M&amp;E)</a:t>
            </a:r>
          </a:p>
          <a:p>
            <a:pPr lvl="1"/>
            <a:r>
              <a:rPr lang="en-GB" altLang="en-US" b="1" dirty="0">
                <a:solidFill>
                  <a:srgbClr val="C00000"/>
                </a:solidFill>
                <a:latin typeface="Calibri" panose="020F0502020204030204" pitchFamily="34" charset="0"/>
                <a:cs typeface="Calibri" panose="020F0502020204030204" pitchFamily="34" charset="0"/>
              </a:rPr>
              <a:t>PWP model not subject to critical scrutiny</a:t>
            </a:r>
          </a:p>
          <a:p>
            <a:pPr lvl="1"/>
            <a:r>
              <a:rPr lang="en-GB" altLang="en-US" b="1" dirty="0">
                <a:solidFill>
                  <a:srgbClr val="C00000"/>
                </a:solidFill>
                <a:latin typeface="Calibri" panose="020F0502020204030204" pitchFamily="34" charset="0"/>
                <a:cs typeface="Calibri" panose="020F0502020204030204" pitchFamily="34" charset="0"/>
              </a:rPr>
              <a:t>Little evaluation of sustained impacts on poverty </a:t>
            </a:r>
          </a:p>
          <a:p>
            <a:pPr lvl="1"/>
            <a:r>
              <a:rPr lang="en-GB" altLang="en-US" b="1" dirty="0">
                <a:solidFill>
                  <a:srgbClr val="C00000"/>
                </a:solidFill>
                <a:latin typeface="Calibri" panose="020F0502020204030204" pitchFamily="34" charset="0"/>
                <a:cs typeface="Calibri" panose="020F0502020204030204" pitchFamily="34" charset="0"/>
              </a:rPr>
              <a:t>Policy development is largely assumption driven</a:t>
            </a:r>
          </a:p>
          <a:p>
            <a:pPr lvl="1"/>
            <a:r>
              <a:rPr lang="en-GB" altLang="en-US" b="1" dirty="0">
                <a:solidFill>
                  <a:srgbClr val="C00000"/>
                </a:solidFill>
                <a:latin typeface="Calibri" panose="020F0502020204030204" pitchFamily="34" charset="0"/>
                <a:cs typeface="Calibri" panose="020F0502020204030204" pitchFamily="34" charset="0"/>
              </a:rPr>
              <a:t>Focus on process rather than outcome indicators</a:t>
            </a:r>
          </a:p>
        </p:txBody>
      </p:sp>
      <p:sp>
        <p:nvSpPr>
          <p:cNvPr id="4" name="Slide Number Placeholder 3">
            <a:extLst>
              <a:ext uri="{FF2B5EF4-FFF2-40B4-BE49-F238E27FC236}">
                <a16:creationId xmlns:a16="http://schemas.microsoft.com/office/drawing/2014/main" id="{7ABE01EE-ED52-450B-B512-DC7DE536D813}"/>
              </a:ext>
            </a:extLst>
          </p:cNvPr>
          <p:cNvSpPr>
            <a:spLocks noGrp="1"/>
          </p:cNvSpPr>
          <p:nvPr>
            <p:ph type="sldNum" sz="quarter" idx="12"/>
          </p:nvPr>
        </p:nvSpPr>
        <p:spPr/>
        <p:txBody>
          <a:bodyPr>
            <a:normAutofit/>
          </a:bodyPr>
          <a:lstStyle/>
          <a:p>
            <a:pPr>
              <a:defRPr/>
            </a:pPr>
            <a:fld id="{2DD5D680-F0B6-4BC1-AECC-7269D1E89E33}" type="slidenum">
              <a:rPr lang="en-GB" smtClean="0"/>
              <a:pPr>
                <a:defRPr/>
              </a:pPr>
              <a:t>20</a:t>
            </a:fld>
            <a:endParaRPr lang="en-GB"/>
          </a:p>
        </p:txBody>
      </p:sp>
      <p:sp>
        <p:nvSpPr>
          <p:cNvPr id="2" name="TextBox 1">
            <a:extLst>
              <a:ext uri="{FF2B5EF4-FFF2-40B4-BE49-F238E27FC236}">
                <a16:creationId xmlns:a16="http://schemas.microsoft.com/office/drawing/2014/main" id="{179AD344-F87A-4FCF-B609-5CE5D3B9FE49}"/>
              </a:ext>
            </a:extLst>
          </p:cNvPr>
          <p:cNvSpPr txBox="1"/>
          <p:nvPr/>
        </p:nvSpPr>
        <p:spPr>
          <a:xfrm>
            <a:off x="5796136" y="6453336"/>
            <a:ext cx="2592287" cy="369332"/>
          </a:xfrm>
          <a:prstGeom prst="rect">
            <a:avLst/>
          </a:prstGeom>
          <a:noFill/>
        </p:spPr>
        <p:txBody>
          <a:bodyPr wrap="square" rtlCol="0">
            <a:spAutoFit/>
          </a:bodyPr>
          <a:lstStyle/>
          <a:p>
            <a:r>
              <a:rPr lang="en-US" dirty="0"/>
              <a:t>Source: McCord (2016)</a:t>
            </a:r>
          </a:p>
        </p:txBody>
      </p:sp>
      <p:sp>
        <p:nvSpPr>
          <p:cNvPr id="6" name="Rectangle 4">
            <a:extLst>
              <a:ext uri="{FF2B5EF4-FFF2-40B4-BE49-F238E27FC236}">
                <a16:creationId xmlns:a16="http://schemas.microsoft.com/office/drawing/2014/main" id="{3C4ECE5D-EB15-4AFA-B22D-A6B213148352}"/>
              </a:ext>
            </a:extLst>
          </p:cNvPr>
          <p:cNvSpPr>
            <a:spLocks noChangeArrowheads="1"/>
          </p:cNvSpPr>
          <p:nvPr/>
        </p:nvSpPr>
        <p:spPr bwMode="auto">
          <a:xfrm>
            <a:off x="250825" y="1169988"/>
            <a:ext cx="8675688" cy="71437"/>
          </a:xfrm>
          <a:prstGeom prst="rect">
            <a:avLst/>
          </a:prstGeom>
          <a:solidFill>
            <a:srgbClr val="FF872D"/>
          </a:solidFill>
          <a:ln w="9525">
            <a:solidFill>
              <a:srgbClr val="FF872D"/>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ZA" altLang="en-US" sz="1800"/>
          </a:p>
        </p:txBody>
      </p:sp>
      <p:pic>
        <p:nvPicPr>
          <p:cNvPr id="7" name="Picture 5">
            <a:extLst>
              <a:ext uri="{FF2B5EF4-FFF2-40B4-BE49-F238E27FC236}">
                <a16:creationId xmlns:a16="http://schemas.microsoft.com/office/drawing/2014/main" id="{FE115C45-EC52-4E8B-BBCD-12F4F21557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6051550"/>
            <a:ext cx="20161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EPWP letterhead temp-1 (2)">
            <a:extLst>
              <a:ext uri="{FF2B5EF4-FFF2-40B4-BE49-F238E27FC236}">
                <a16:creationId xmlns:a16="http://schemas.microsoft.com/office/drawing/2014/main" id="{C4DBC8D6-E717-4658-BC9B-4D9BB7B864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4251" b="12849"/>
          <a:stretch>
            <a:fillRect/>
          </a:stretch>
        </p:blipFill>
        <p:spPr bwMode="auto">
          <a:xfrm>
            <a:off x="6443663" y="6146800"/>
            <a:ext cx="19431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ILO LOGO">
            <a:extLst>
              <a:ext uri="{FF2B5EF4-FFF2-40B4-BE49-F238E27FC236}">
                <a16:creationId xmlns:a16="http://schemas.microsoft.com/office/drawing/2014/main" id="{B62B3C58-3ADC-40E9-8B50-F84E3F1B303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0200" y="6237288"/>
            <a:ext cx="6858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tar: 5 Points 2">
            <a:extLst>
              <a:ext uri="{FF2B5EF4-FFF2-40B4-BE49-F238E27FC236}">
                <a16:creationId xmlns:a16="http://schemas.microsoft.com/office/drawing/2014/main" id="{B437A12A-1438-4BF2-9C57-8DC4EFAB8AB3}"/>
              </a:ext>
            </a:extLst>
          </p:cNvPr>
          <p:cNvSpPr/>
          <p:nvPr/>
        </p:nvSpPr>
        <p:spPr bwMode="auto">
          <a:xfrm>
            <a:off x="8100392" y="3356992"/>
            <a:ext cx="826121" cy="936104"/>
          </a:xfrm>
          <a:prstGeom prst="star5">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743329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E278AE2A-374A-4D1F-807C-ACBBFDBCB4EF}"/>
              </a:ext>
            </a:extLst>
          </p:cNvPr>
          <p:cNvSpPr>
            <a:spLocks noGrp="1"/>
          </p:cNvSpPr>
          <p:nvPr>
            <p:ph type="title"/>
          </p:nvPr>
        </p:nvSpPr>
        <p:spPr>
          <a:xfrm>
            <a:off x="107504" y="333375"/>
            <a:ext cx="8784976" cy="647700"/>
          </a:xfrm>
        </p:spPr>
        <p:txBody>
          <a:bodyPr/>
          <a:lstStyle/>
          <a:p>
            <a:pPr algn="ctr"/>
            <a:r>
              <a:rPr lang="en-GB" altLang="en-US" sz="2800" dirty="0"/>
              <a:t>Can PWPs deliver?</a:t>
            </a:r>
            <a:br>
              <a:rPr lang="en-GB" altLang="en-US" sz="2800" dirty="0"/>
            </a:br>
            <a:r>
              <a:rPr lang="en-GB" altLang="en-US" sz="2800" dirty="0"/>
              <a:t>Only if PWPs can solve the “impossible quaternity”</a:t>
            </a:r>
          </a:p>
        </p:txBody>
      </p:sp>
      <p:graphicFrame>
        <p:nvGraphicFramePr>
          <p:cNvPr id="3" name="Content Placeholder 2">
            <a:extLst>
              <a:ext uri="{FF2B5EF4-FFF2-40B4-BE49-F238E27FC236}">
                <a16:creationId xmlns:a16="http://schemas.microsoft.com/office/drawing/2014/main" id="{60E48B03-DA95-4A1B-863B-E566B9D9C43B}"/>
              </a:ext>
            </a:extLst>
          </p:cNvPr>
          <p:cNvGraphicFramePr>
            <a:graphicFrameLocks noGrp="1"/>
          </p:cNvGraphicFramePr>
          <p:nvPr>
            <p:ph sz="quarter" idx="1"/>
            <p:extLst>
              <p:ext uri="{D42A27DB-BD31-4B8C-83A1-F6EECF244321}">
                <p14:modId xmlns:p14="http://schemas.microsoft.com/office/powerpoint/2010/main" val="834004681"/>
              </p:ext>
            </p:extLst>
          </p:nvPr>
        </p:nvGraphicFramePr>
        <p:xfrm>
          <a:off x="612775" y="1600200"/>
          <a:ext cx="81534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97062313-050B-49BF-A995-DB26919D2EAC}"/>
              </a:ext>
            </a:extLst>
          </p:cNvPr>
          <p:cNvSpPr>
            <a:spLocks noChangeArrowheads="1"/>
          </p:cNvSpPr>
          <p:nvPr/>
        </p:nvSpPr>
        <p:spPr bwMode="auto">
          <a:xfrm>
            <a:off x="250825" y="1169988"/>
            <a:ext cx="8675688" cy="71437"/>
          </a:xfrm>
          <a:prstGeom prst="rect">
            <a:avLst/>
          </a:prstGeom>
          <a:solidFill>
            <a:srgbClr val="FF872D"/>
          </a:solidFill>
          <a:ln w="9525">
            <a:solidFill>
              <a:srgbClr val="FF872D"/>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ZA" altLang="en-US" sz="1800"/>
          </a:p>
        </p:txBody>
      </p:sp>
    </p:spTree>
    <p:extLst>
      <p:ext uri="{BB962C8B-B14F-4D97-AF65-F5344CB8AC3E}">
        <p14:creationId xmlns:p14="http://schemas.microsoft.com/office/powerpoint/2010/main" val="1344128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625" y="123230"/>
            <a:ext cx="7772400" cy="1143000"/>
          </a:xfrm>
        </p:spPr>
        <p:txBody>
          <a:bodyPr/>
          <a:lstStyle/>
          <a:p>
            <a:r>
              <a:rPr lang="en-GB" dirty="0"/>
              <a:t>How do PWPs Work?</a:t>
            </a:r>
          </a:p>
        </p:txBody>
      </p:sp>
      <p:grpSp>
        <p:nvGrpSpPr>
          <p:cNvPr id="4" name="Group 4"/>
          <p:cNvGrpSpPr>
            <a:grpSpLocks noGrp="1"/>
          </p:cNvGrpSpPr>
          <p:nvPr/>
        </p:nvGrpSpPr>
        <p:grpSpPr>
          <a:xfrm>
            <a:off x="457200" y="1628800"/>
            <a:ext cx="8320563" cy="4171950"/>
            <a:chOff x="1187622" y="1844820"/>
            <a:chExt cx="6979669" cy="2349797"/>
          </a:xfrm>
        </p:grpSpPr>
        <p:sp>
          <p:nvSpPr>
            <p:cNvPr id="5" name="AutoShape 3"/>
            <p:cNvSpPr/>
            <p:nvPr/>
          </p:nvSpPr>
          <p:spPr>
            <a:xfrm>
              <a:off x="1187622" y="1844820"/>
              <a:ext cx="6860752" cy="2349797"/>
            </a:xfrm>
            <a:prstGeom prst="rect">
              <a:avLst/>
            </a:prstGeom>
            <a:no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GB" sz="3200">
                <a:solidFill>
                  <a:srgbClr val="000000"/>
                </a:solidFill>
                <a:latin typeface="Georgia"/>
              </a:endParaRPr>
            </a:p>
          </p:txBody>
        </p:sp>
        <p:sp>
          <p:nvSpPr>
            <p:cNvPr id="6" name="Freeform 5"/>
            <p:cNvSpPr/>
            <p:nvPr/>
          </p:nvSpPr>
          <p:spPr>
            <a:xfrm>
              <a:off x="1193776" y="1850974"/>
              <a:ext cx="1302023" cy="2337489"/>
            </a:xfrm>
            <a:custGeom>
              <a:avLst/>
              <a:gdLst>
                <a:gd name="f0" fmla="val 10800000"/>
                <a:gd name="f1" fmla="val 5400000"/>
                <a:gd name="f2" fmla="val 180"/>
                <a:gd name="f3" fmla="val w"/>
                <a:gd name="f4" fmla="val h"/>
                <a:gd name="f5" fmla="val 0"/>
                <a:gd name="f6" fmla="val 3872"/>
                <a:gd name="f7" fmla="val 6960"/>
                <a:gd name="f8" fmla="val 646"/>
                <a:gd name="f9" fmla="val 289"/>
                <a:gd name="f10" fmla="val 3227"/>
                <a:gd name="f11" fmla="val 3584"/>
                <a:gd name="f12" fmla="val 6315"/>
                <a:gd name="f13" fmla="val 6672"/>
                <a:gd name="f14" fmla="+- 0 0 -90"/>
                <a:gd name="f15" fmla="*/ f3 1 3872"/>
                <a:gd name="f16" fmla="*/ f4 1 6960"/>
                <a:gd name="f17" fmla="+- f7 0 f5"/>
                <a:gd name="f18" fmla="+- f6 0 f5"/>
                <a:gd name="f19" fmla="*/ f14 f0 1"/>
                <a:gd name="f20" fmla="*/ f18 1 3872"/>
                <a:gd name="f21" fmla="*/ f17 1 6960"/>
                <a:gd name="f22" fmla="*/ 0 f18 1"/>
                <a:gd name="f23" fmla="*/ 646 f17 1"/>
                <a:gd name="f24" fmla="*/ 646 f18 1"/>
                <a:gd name="f25" fmla="*/ 0 f17 1"/>
                <a:gd name="f26" fmla="*/ 3227 f18 1"/>
                <a:gd name="f27" fmla="*/ 3872 f18 1"/>
                <a:gd name="f28" fmla="*/ 6315 f17 1"/>
                <a:gd name="f29" fmla="*/ 6960 f17 1"/>
                <a:gd name="f30" fmla="*/ f19 1 f2"/>
                <a:gd name="f31" fmla="*/ f22 1 3872"/>
                <a:gd name="f32" fmla="*/ f23 1 6960"/>
                <a:gd name="f33" fmla="*/ f24 1 3872"/>
                <a:gd name="f34" fmla="*/ f25 1 6960"/>
                <a:gd name="f35" fmla="*/ f26 1 3872"/>
                <a:gd name="f36" fmla="*/ f27 1 3872"/>
                <a:gd name="f37" fmla="*/ f28 1 6960"/>
                <a:gd name="f38" fmla="*/ f29 1 6960"/>
                <a:gd name="f39" fmla="*/ 0 1 f20"/>
                <a:gd name="f40" fmla="*/ f6 1 f20"/>
                <a:gd name="f41" fmla="*/ 0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3872" h="696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002060"/>
            </a:solidFill>
            <a:ln w="0" cap="flat">
              <a:solidFill>
                <a:srgbClr val="000000"/>
              </a:solidFill>
              <a:prstDash val="solid"/>
              <a:roun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GB" sz="3200" b="1">
                <a:solidFill>
                  <a:srgbClr val="000000"/>
                </a:solidFill>
                <a:latin typeface="Georgia"/>
              </a:endParaRPr>
            </a:p>
          </p:txBody>
        </p:sp>
        <p:sp>
          <p:nvSpPr>
            <p:cNvPr id="7" name="Freeform 6"/>
            <p:cNvSpPr/>
            <p:nvPr/>
          </p:nvSpPr>
          <p:spPr>
            <a:xfrm>
              <a:off x="1193776" y="1850974"/>
              <a:ext cx="1302023" cy="2337489"/>
            </a:xfrm>
            <a:custGeom>
              <a:avLst/>
              <a:gdLst>
                <a:gd name="f0" fmla="val 10800000"/>
                <a:gd name="f1" fmla="val 5400000"/>
                <a:gd name="f2" fmla="val 180"/>
                <a:gd name="f3" fmla="val w"/>
                <a:gd name="f4" fmla="val h"/>
                <a:gd name="f5" fmla="val 0"/>
                <a:gd name="f6" fmla="val 3872"/>
                <a:gd name="f7" fmla="val 6960"/>
                <a:gd name="f8" fmla="val 646"/>
                <a:gd name="f9" fmla="val 289"/>
                <a:gd name="f10" fmla="val 3227"/>
                <a:gd name="f11" fmla="val 3584"/>
                <a:gd name="f12" fmla="val 6315"/>
                <a:gd name="f13" fmla="val 6672"/>
                <a:gd name="f14" fmla="+- 0 0 -90"/>
                <a:gd name="f15" fmla="*/ f3 1 3872"/>
                <a:gd name="f16" fmla="*/ f4 1 6960"/>
                <a:gd name="f17" fmla="+- f7 0 f5"/>
                <a:gd name="f18" fmla="+- f6 0 f5"/>
                <a:gd name="f19" fmla="*/ f14 f0 1"/>
                <a:gd name="f20" fmla="*/ f18 1 3872"/>
                <a:gd name="f21" fmla="*/ f17 1 6960"/>
                <a:gd name="f22" fmla="*/ 0 f18 1"/>
                <a:gd name="f23" fmla="*/ 646 f17 1"/>
                <a:gd name="f24" fmla="*/ 646 f18 1"/>
                <a:gd name="f25" fmla="*/ 0 f17 1"/>
                <a:gd name="f26" fmla="*/ 3227 f18 1"/>
                <a:gd name="f27" fmla="*/ 3872 f18 1"/>
                <a:gd name="f28" fmla="*/ 6315 f17 1"/>
                <a:gd name="f29" fmla="*/ 6960 f17 1"/>
                <a:gd name="f30" fmla="*/ f19 1 f2"/>
                <a:gd name="f31" fmla="*/ f22 1 3872"/>
                <a:gd name="f32" fmla="*/ f23 1 6960"/>
                <a:gd name="f33" fmla="*/ f24 1 3872"/>
                <a:gd name="f34" fmla="*/ f25 1 6960"/>
                <a:gd name="f35" fmla="*/ f26 1 3872"/>
                <a:gd name="f36" fmla="*/ f27 1 3872"/>
                <a:gd name="f37" fmla="*/ f28 1 6960"/>
                <a:gd name="f38" fmla="*/ f29 1 6960"/>
                <a:gd name="f39" fmla="*/ 0 1 f20"/>
                <a:gd name="f40" fmla="*/ f6 1 f20"/>
                <a:gd name="f41" fmla="*/ 0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3872" h="696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noFill/>
            <a:ln w="12701" cap="flat">
              <a:solidFill>
                <a:srgbClr val="41719C"/>
              </a:solidFill>
              <a:prstDash val="solid"/>
              <a:miter/>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GB" sz="3200">
                <a:solidFill>
                  <a:srgbClr val="000000"/>
                </a:solidFill>
                <a:latin typeface="Georgia"/>
              </a:endParaRPr>
            </a:p>
          </p:txBody>
        </p:sp>
        <p:sp>
          <p:nvSpPr>
            <p:cNvPr id="8" name="Rectangle 7"/>
            <p:cNvSpPr/>
            <p:nvPr/>
          </p:nvSpPr>
          <p:spPr>
            <a:xfrm>
              <a:off x="1585405" y="2861843"/>
              <a:ext cx="661578" cy="277362"/>
            </a:xfrm>
            <a:prstGeom prst="rect">
              <a:avLst/>
            </a:prstGeom>
            <a:noFill/>
            <a:ln cap="flat">
              <a:noFill/>
              <a:prstDash val="solid"/>
            </a:ln>
          </p:spPr>
          <p:txBody>
            <a:bodyPr vert="horz" wrap="none" lIns="0" tIns="0" rIns="0" bIns="0" anchor="t" anchorCtr="0" compatLnSpc="1">
              <a:spAutoFit/>
            </a:bodyPr>
            <a:lstStyle/>
            <a:p>
              <a:pPr defTabSz="685800" hangingPunct="0">
                <a:defRPr sz="1800" b="0" i="0" u="none" strike="noStrike" kern="0" cap="none" spc="0" baseline="0">
                  <a:solidFill>
                    <a:srgbClr val="000000"/>
                  </a:solidFill>
                  <a:uFillTx/>
                </a:defRPr>
              </a:pPr>
              <a:r>
                <a:rPr lang="en-US" sz="3200" dirty="0">
                  <a:solidFill>
                    <a:srgbClr val="FFFFFF"/>
                  </a:solidFill>
                  <a:latin typeface="Calibri" pitchFamily="34"/>
                </a:rPr>
                <a:t>PWP</a:t>
              </a:r>
              <a:endParaRPr lang="en-US" sz="3200" dirty="0">
                <a:solidFill>
                  <a:srgbClr val="000000"/>
                </a:solidFill>
                <a:latin typeface="Arial" pitchFamily="34"/>
              </a:endParaRPr>
            </a:p>
          </p:txBody>
        </p:sp>
        <p:sp>
          <p:nvSpPr>
            <p:cNvPr id="9" name="Rectangle 8"/>
            <p:cNvSpPr/>
            <p:nvPr/>
          </p:nvSpPr>
          <p:spPr>
            <a:xfrm>
              <a:off x="3824477" y="2033461"/>
              <a:ext cx="1600075" cy="617183"/>
            </a:xfrm>
            <a:prstGeom prst="rect">
              <a:avLst/>
            </a:prstGeom>
            <a:solidFill>
              <a:srgbClr val="002060"/>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GB" sz="3200" b="1">
                <a:solidFill>
                  <a:srgbClr val="000000"/>
                </a:solidFill>
                <a:latin typeface="Georgia"/>
              </a:endParaRPr>
            </a:p>
          </p:txBody>
        </p:sp>
        <p:sp>
          <p:nvSpPr>
            <p:cNvPr id="10" name="Rectangle 9"/>
            <p:cNvSpPr/>
            <p:nvPr/>
          </p:nvSpPr>
          <p:spPr>
            <a:xfrm>
              <a:off x="3824477" y="2033461"/>
              <a:ext cx="1166701" cy="617183"/>
            </a:xfrm>
            <a:prstGeom prst="rect">
              <a:avLst/>
            </a:prstGeom>
            <a:noFill/>
            <a:ln w="12701" cap="flat">
              <a:solidFill>
                <a:srgbClr val="41719C"/>
              </a:solidFill>
              <a:prstDash val="solid"/>
              <a:miter/>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GB" sz="3200">
                <a:solidFill>
                  <a:srgbClr val="000000"/>
                </a:solidFill>
                <a:latin typeface="Georgia"/>
              </a:endParaRPr>
            </a:p>
          </p:txBody>
        </p:sp>
        <p:sp>
          <p:nvSpPr>
            <p:cNvPr id="11" name="Rectangle 10"/>
            <p:cNvSpPr/>
            <p:nvPr/>
          </p:nvSpPr>
          <p:spPr>
            <a:xfrm>
              <a:off x="4158701" y="2224149"/>
              <a:ext cx="891518" cy="277362"/>
            </a:xfrm>
            <a:prstGeom prst="rect">
              <a:avLst/>
            </a:prstGeom>
            <a:noFill/>
            <a:ln cap="flat">
              <a:noFill/>
              <a:prstDash val="solid"/>
            </a:ln>
          </p:spPr>
          <p:txBody>
            <a:bodyPr vert="horz" wrap="none" lIns="0" tIns="0" rIns="0" bIns="0" anchor="t" anchorCtr="0" compatLnSpc="1">
              <a:spAutoFit/>
            </a:bodyPr>
            <a:lstStyle/>
            <a:p>
              <a:pPr defTabSz="685800" hangingPunct="0">
                <a:defRPr sz="1800" b="0" i="0" u="none" strike="noStrike" kern="0" cap="none" spc="0" baseline="0">
                  <a:solidFill>
                    <a:srgbClr val="000000"/>
                  </a:solidFill>
                  <a:uFillTx/>
                </a:defRPr>
              </a:pPr>
              <a:r>
                <a:rPr lang="en-US" sz="3200">
                  <a:solidFill>
                    <a:srgbClr val="FFFFFF"/>
                  </a:solidFill>
                  <a:latin typeface="Calibri" pitchFamily="34"/>
                </a:rPr>
                <a:t>WAGE</a:t>
              </a:r>
              <a:endParaRPr lang="en-US" sz="3200">
                <a:solidFill>
                  <a:srgbClr val="000000"/>
                </a:solidFill>
                <a:latin typeface="Arial" pitchFamily="34"/>
              </a:endParaRPr>
            </a:p>
          </p:txBody>
        </p:sp>
        <p:sp>
          <p:nvSpPr>
            <p:cNvPr id="12" name="Rectangle 11"/>
            <p:cNvSpPr/>
            <p:nvPr/>
          </p:nvSpPr>
          <p:spPr>
            <a:xfrm>
              <a:off x="3824477" y="2775725"/>
              <a:ext cx="1600075" cy="613077"/>
            </a:xfrm>
            <a:prstGeom prst="rect">
              <a:avLst/>
            </a:prstGeom>
            <a:solidFill>
              <a:srgbClr val="002060"/>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GB" sz="3200" b="1">
                <a:solidFill>
                  <a:srgbClr val="000000"/>
                </a:solidFill>
                <a:latin typeface="Georgia"/>
              </a:endParaRPr>
            </a:p>
          </p:txBody>
        </p:sp>
        <p:sp>
          <p:nvSpPr>
            <p:cNvPr id="13" name="Rectangle 12"/>
            <p:cNvSpPr/>
            <p:nvPr/>
          </p:nvSpPr>
          <p:spPr>
            <a:xfrm>
              <a:off x="3824477" y="2775725"/>
              <a:ext cx="1166701" cy="613077"/>
            </a:xfrm>
            <a:prstGeom prst="rect">
              <a:avLst/>
            </a:prstGeom>
            <a:noFill/>
            <a:ln w="12701" cap="flat">
              <a:solidFill>
                <a:srgbClr val="41719C"/>
              </a:solidFill>
              <a:prstDash val="solid"/>
              <a:miter/>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GB" sz="3200">
                <a:solidFill>
                  <a:srgbClr val="000000"/>
                </a:solidFill>
                <a:latin typeface="Georgia"/>
              </a:endParaRPr>
            </a:p>
          </p:txBody>
        </p:sp>
        <p:sp>
          <p:nvSpPr>
            <p:cNvPr id="14" name="Rectangle 13"/>
            <p:cNvSpPr/>
            <p:nvPr/>
          </p:nvSpPr>
          <p:spPr>
            <a:xfrm>
              <a:off x="4115641" y="2960260"/>
              <a:ext cx="1011193" cy="277362"/>
            </a:xfrm>
            <a:prstGeom prst="rect">
              <a:avLst/>
            </a:prstGeom>
            <a:noFill/>
            <a:ln cap="flat">
              <a:noFill/>
              <a:prstDash val="solid"/>
            </a:ln>
          </p:spPr>
          <p:txBody>
            <a:bodyPr vert="horz" wrap="none" lIns="0" tIns="0" rIns="0" bIns="0" anchor="t" anchorCtr="0" compatLnSpc="1">
              <a:spAutoFit/>
            </a:bodyPr>
            <a:lstStyle/>
            <a:p>
              <a:pPr defTabSz="685800" hangingPunct="0">
                <a:defRPr sz="1800" b="0" i="0" u="none" strike="noStrike" kern="0" cap="none" spc="0" baseline="0">
                  <a:solidFill>
                    <a:srgbClr val="000000"/>
                  </a:solidFill>
                  <a:uFillTx/>
                </a:defRPr>
              </a:pPr>
              <a:r>
                <a:rPr lang="en-US" sz="3200">
                  <a:solidFill>
                    <a:srgbClr val="FFFFFF"/>
                  </a:solidFill>
                  <a:latin typeface="Calibri" pitchFamily="34"/>
                </a:rPr>
                <a:t>ASSETS</a:t>
              </a:r>
              <a:endParaRPr lang="en-US" sz="3200">
                <a:solidFill>
                  <a:srgbClr val="000000"/>
                </a:solidFill>
                <a:latin typeface="Arial" pitchFamily="34"/>
              </a:endParaRPr>
            </a:p>
          </p:txBody>
        </p:sp>
        <p:sp>
          <p:nvSpPr>
            <p:cNvPr id="15" name="Rectangle 14"/>
            <p:cNvSpPr/>
            <p:nvPr/>
          </p:nvSpPr>
          <p:spPr>
            <a:xfrm>
              <a:off x="3824477" y="3511826"/>
              <a:ext cx="1600075" cy="619231"/>
            </a:xfrm>
            <a:prstGeom prst="rect">
              <a:avLst/>
            </a:prstGeom>
            <a:solidFill>
              <a:srgbClr val="002060"/>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GB" sz="3200" b="1" dirty="0">
                <a:solidFill>
                  <a:srgbClr val="000000"/>
                </a:solidFill>
                <a:latin typeface="Georgia"/>
              </a:endParaRPr>
            </a:p>
          </p:txBody>
        </p:sp>
        <p:sp>
          <p:nvSpPr>
            <p:cNvPr id="16" name="Rectangle 15"/>
            <p:cNvSpPr/>
            <p:nvPr/>
          </p:nvSpPr>
          <p:spPr>
            <a:xfrm>
              <a:off x="3824477" y="3511826"/>
              <a:ext cx="1166701" cy="619231"/>
            </a:xfrm>
            <a:prstGeom prst="rect">
              <a:avLst/>
            </a:prstGeom>
            <a:noFill/>
            <a:ln w="12701" cap="flat">
              <a:solidFill>
                <a:srgbClr val="41719C"/>
              </a:solidFill>
              <a:prstDash val="solid"/>
              <a:miter/>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GB" sz="3200">
                <a:solidFill>
                  <a:srgbClr val="000000"/>
                </a:solidFill>
                <a:latin typeface="Georgia"/>
              </a:endParaRPr>
            </a:p>
          </p:txBody>
        </p:sp>
        <p:sp>
          <p:nvSpPr>
            <p:cNvPr id="17" name="Rectangle 16"/>
            <p:cNvSpPr/>
            <p:nvPr/>
          </p:nvSpPr>
          <p:spPr>
            <a:xfrm>
              <a:off x="4152546" y="3702514"/>
              <a:ext cx="874037" cy="277362"/>
            </a:xfrm>
            <a:prstGeom prst="rect">
              <a:avLst/>
            </a:prstGeom>
            <a:noFill/>
            <a:ln cap="flat">
              <a:noFill/>
              <a:prstDash val="solid"/>
            </a:ln>
          </p:spPr>
          <p:txBody>
            <a:bodyPr vert="horz" wrap="none" lIns="0" tIns="0" rIns="0" bIns="0" anchor="t" anchorCtr="0" compatLnSpc="1">
              <a:spAutoFit/>
            </a:bodyPr>
            <a:lstStyle/>
            <a:p>
              <a:pPr defTabSz="685800" hangingPunct="0">
                <a:defRPr sz="1800" b="0" i="0" u="none" strike="noStrike" kern="0" cap="none" spc="0" baseline="0">
                  <a:solidFill>
                    <a:srgbClr val="000000"/>
                  </a:solidFill>
                  <a:uFillTx/>
                </a:defRPr>
              </a:pPr>
              <a:r>
                <a:rPr lang="en-US" sz="3200" dirty="0">
                  <a:solidFill>
                    <a:srgbClr val="FFFFFF"/>
                  </a:solidFill>
                  <a:latin typeface="Calibri" pitchFamily="34"/>
                </a:rPr>
                <a:t>SKILLS</a:t>
              </a:r>
              <a:endParaRPr lang="en-US" sz="3200" dirty="0">
                <a:solidFill>
                  <a:srgbClr val="000000"/>
                </a:solidFill>
                <a:latin typeface="Arial" pitchFamily="34"/>
              </a:endParaRPr>
            </a:p>
          </p:txBody>
        </p:sp>
        <p:sp>
          <p:nvSpPr>
            <p:cNvPr id="18" name="Freeform 17"/>
            <p:cNvSpPr/>
            <p:nvPr/>
          </p:nvSpPr>
          <p:spPr>
            <a:xfrm>
              <a:off x="2883331" y="2146233"/>
              <a:ext cx="822228" cy="418292"/>
            </a:xfrm>
            <a:custGeom>
              <a:avLst/>
              <a:gdLst>
                <a:gd name="f0" fmla="val 10800000"/>
                <a:gd name="f1" fmla="val 5400000"/>
                <a:gd name="f2" fmla="val 180"/>
                <a:gd name="f3" fmla="val w"/>
                <a:gd name="f4" fmla="val h"/>
                <a:gd name="f5" fmla="val 0"/>
                <a:gd name="f6" fmla="val 401"/>
                <a:gd name="f7" fmla="val 204"/>
                <a:gd name="f8" fmla="val 51"/>
                <a:gd name="f9" fmla="val 299"/>
                <a:gd name="f10" fmla="val 102"/>
                <a:gd name="f11" fmla="val 153"/>
                <a:gd name="f12" fmla="+- 0 0 -90"/>
                <a:gd name="f13" fmla="*/ f3 1 401"/>
                <a:gd name="f14" fmla="*/ f4 1 204"/>
                <a:gd name="f15" fmla="+- f7 0 f5"/>
                <a:gd name="f16" fmla="+- f6 0 f5"/>
                <a:gd name="f17" fmla="*/ f12 f0 1"/>
                <a:gd name="f18" fmla="*/ f16 1 401"/>
                <a:gd name="f19" fmla="*/ f15 1 204"/>
                <a:gd name="f20" fmla="*/ 0 f16 1"/>
                <a:gd name="f21" fmla="*/ 51 f15 1"/>
                <a:gd name="f22" fmla="*/ 299 f16 1"/>
                <a:gd name="f23" fmla="*/ 0 f15 1"/>
                <a:gd name="f24" fmla="*/ 401 f16 1"/>
                <a:gd name="f25" fmla="*/ 102 f15 1"/>
                <a:gd name="f26" fmla="*/ 204 f15 1"/>
                <a:gd name="f27" fmla="*/ 153 f15 1"/>
                <a:gd name="f28" fmla="*/ f17 1 f2"/>
                <a:gd name="f29" fmla="*/ f20 1 401"/>
                <a:gd name="f30" fmla="*/ f21 1 204"/>
                <a:gd name="f31" fmla="*/ f22 1 401"/>
                <a:gd name="f32" fmla="*/ f23 1 204"/>
                <a:gd name="f33" fmla="*/ f24 1 401"/>
                <a:gd name="f34" fmla="*/ f25 1 204"/>
                <a:gd name="f35" fmla="*/ f26 1 204"/>
                <a:gd name="f36" fmla="*/ f27 1 204"/>
                <a:gd name="f37" fmla="*/ 0 1 f18"/>
                <a:gd name="f38" fmla="*/ f6 1 f18"/>
                <a:gd name="f39" fmla="*/ 0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401" h="204">
                  <a:moveTo>
                    <a:pt x="f5" y="f8"/>
                  </a:moveTo>
                  <a:lnTo>
                    <a:pt x="f9" y="f8"/>
                  </a:lnTo>
                  <a:lnTo>
                    <a:pt x="f9" y="f5"/>
                  </a:lnTo>
                  <a:lnTo>
                    <a:pt x="f6" y="f10"/>
                  </a:lnTo>
                  <a:lnTo>
                    <a:pt x="f9" y="f7"/>
                  </a:lnTo>
                  <a:lnTo>
                    <a:pt x="f9" y="f11"/>
                  </a:lnTo>
                  <a:lnTo>
                    <a:pt x="f5" y="f11"/>
                  </a:lnTo>
                  <a:lnTo>
                    <a:pt x="f5" y="f8"/>
                  </a:lnTo>
                  <a:close/>
                </a:path>
              </a:pathLst>
            </a:custGeom>
            <a:solidFill>
              <a:srgbClr val="5B9BD5"/>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GB" sz="3200">
                <a:solidFill>
                  <a:srgbClr val="000000"/>
                </a:solidFill>
                <a:latin typeface="Georgia"/>
              </a:endParaRPr>
            </a:p>
          </p:txBody>
        </p:sp>
        <p:sp>
          <p:nvSpPr>
            <p:cNvPr id="19" name="Freeform 18"/>
            <p:cNvSpPr/>
            <p:nvPr/>
          </p:nvSpPr>
          <p:spPr>
            <a:xfrm>
              <a:off x="2883331" y="2146233"/>
              <a:ext cx="822228" cy="418292"/>
            </a:xfrm>
            <a:custGeom>
              <a:avLst/>
              <a:gdLst>
                <a:gd name="f0" fmla="val 10800000"/>
                <a:gd name="f1" fmla="val 5400000"/>
                <a:gd name="f2" fmla="val 180"/>
                <a:gd name="f3" fmla="val w"/>
                <a:gd name="f4" fmla="val h"/>
                <a:gd name="f5" fmla="val 0"/>
                <a:gd name="f6" fmla="val 401"/>
                <a:gd name="f7" fmla="val 204"/>
                <a:gd name="f8" fmla="val 51"/>
                <a:gd name="f9" fmla="val 299"/>
                <a:gd name="f10" fmla="val 102"/>
                <a:gd name="f11" fmla="val 153"/>
                <a:gd name="f12" fmla="+- 0 0 -90"/>
                <a:gd name="f13" fmla="*/ f3 1 401"/>
                <a:gd name="f14" fmla="*/ f4 1 204"/>
                <a:gd name="f15" fmla="+- f7 0 f5"/>
                <a:gd name="f16" fmla="+- f6 0 f5"/>
                <a:gd name="f17" fmla="*/ f12 f0 1"/>
                <a:gd name="f18" fmla="*/ f16 1 401"/>
                <a:gd name="f19" fmla="*/ f15 1 204"/>
                <a:gd name="f20" fmla="*/ 0 f16 1"/>
                <a:gd name="f21" fmla="*/ 51 f15 1"/>
                <a:gd name="f22" fmla="*/ 299 f16 1"/>
                <a:gd name="f23" fmla="*/ 0 f15 1"/>
                <a:gd name="f24" fmla="*/ 401 f16 1"/>
                <a:gd name="f25" fmla="*/ 102 f15 1"/>
                <a:gd name="f26" fmla="*/ 204 f15 1"/>
                <a:gd name="f27" fmla="*/ 153 f15 1"/>
                <a:gd name="f28" fmla="*/ f17 1 f2"/>
                <a:gd name="f29" fmla="*/ f20 1 401"/>
                <a:gd name="f30" fmla="*/ f21 1 204"/>
                <a:gd name="f31" fmla="*/ f22 1 401"/>
                <a:gd name="f32" fmla="*/ f23 1 204"/>
                <a:gd name="f33" fmla="*/ f24 1 401"/>
                <a:gd name="f34" fmla="*/ f25 1 204"/>
                <a:gd name="f35" fmla="*/ f26 1 204"/>
                <a:gd name="f36" fmla="*/ f27 1 204"/>
                <a:gd name="f37" fmla="*/ 0 1 f18"/>
                <a:gd name="f38" fmla="*/ f6 1 f18"/>
                <a:gd name="f39" fmla="*/ 0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401" h="204">
                  <a:moveTo>
                    <a:pt x="f5" y="f8"/>
                  </a:moveTo>
                  <a:lnTo>
                    <a:pt x="f9" y="f8"/>
                  </a:lnTo>
                  <a:lnTo>
                    <a:pt x="f9" y="f5"/>
                  </a:lnTo>
                  <a:lnTo>
                    <a:pt x="f6" y="f10"/>
                  </a:lnTo>
                  <a:lnTo>
                    <a:pt x="f9" y="f7"/>
                  </a:lnTo>
                  <a:lnTo>
                    <a:pt x="f9" y="f11"/>
                  </a:lnTo>
                  <a:lnTo>
                    <a:pt x="f5" y="f11"/>
                  </a:lnTo>
                  <a:lnTo>
                    <a:pt x="f5" y="f8"/>
                  </a:lnTo>
                  <a:close/>
                </a:path>
              </a:pathLst>
            </a:custGeom>
            <a:noFill/>
            <a:ln w="12701" cap="flat">
              <a:solidFill>
                <a:srgbClr val="41719C"/>
              </a:solidFill>
              <a:prstDash val="solid"/>
              <a:miter/>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GB" sz="3200">
                <a:solidFill>
                  <a:srgbClr val="000000"/>
                </a:solidFill>
                <a:latin typeface="Georgia"/>
              </a:endParaRPr>
            </a:p>
          </p:txBody>
        </p:sp>
        <p:sp>
          <p:nvSpPr>
            <p:cNvPr id="20" name="Freeform 19"/>
            <p:cNvSpPr/>
            <p:nvPr/>
          </p:nvSpPr>
          <p:spPr>
            <a:xfrm>
              <a:off x="2883331" y="2888498"/>
              <a:ext cx="822228" cy="414186"/>
            </a:xfrm>
            <a:custGeom>
              <a:avLst/>
              <a:gdLst>
                <a:gd name="f0" fmla="val 10800000"/>
                <a:gd name="f1" fmla="val 5400000"/>
                <a:gd name="f2" fmla="val 180"/>
                <a:gd name="f3" fmla="val w"/>
                <a:gd name="f4" fmla="val h"/>
                <a:gd name="f5" fmla="val 0"/>
                <a:gd name="f6" fmla="val 401"/>
                <a:gd name="f7" fmla="val 202"/>
                <a:gd name="f8" fmla="val 50"/>
                <a:gd name="f9" fmla="val 300"/>
                <a:gd name="f10" fmla="val 101"/>
                <a:gd name="f11" fmla="val 151"/>
                <a:gd name="f12" fmla="+- 0 0 -90"/>
                <a:gd name="f13" fmla="*/ f3 1 401"/>
                <a:gd name="f14" fmla="*/ f4 1 202"/>
                <a:gd name="f15" fmla="+- f7 0 f5"/>
                <a:gd name="f16" fmla="+- f6 0 f5"/>
                <a:gd name="f17" fmla="*/ f12 f0 1"/>
                <a:gd name="f18" fmla="*/ f16 1 401"/>
                <a:gd name="f19" fmla="*/ f15 1 202"/>
                <a:gd name="f20" fmla="*/ 0 f16 1"/>
                <a:gd name="f21" fmla="*/ 50 f15 1"/>
                <a:gd name="f22" fmla="*/ 300 f16 1"/>
                <a:gd name="f23" fmla="*/ 0 f15 1"/>
                <a:gd name="f24" fmla="*/ 401 f16 1"/>
                <a:gd name="f25" fmla="*/ 101 f15 1"/>
                <a:gd name="f26" fmla="*/ 202 f15 1"/>
                <a:gd name="f27" fmla="*/ 151 f15 1"/>
                <a:gd name="f28" fmla="*/ f17 1 f2"/>
                <a:gd name="f29" fmla="*/ f20 1 401"/>
                <a:gd name="f30" fmla="*/ f21 1 202"/>
                <a:gd name="f31" fmla="*/ f22 1 401"/>
                <a:gd name="f32" fmla="*/ f23 1 202"/>
                <a:gd name="f33" fmla="*/ f24 1 401"/>
                <a:gd name="f34" fmla="*/ f25 1 202"/>
                <a:gd name="f35" fmla="*/ f26 1 202"/>
                <a:gd name="f36" fmla="*/ f27 1 202"/>
                <a:gd name="f37" fmla="*/ 0 1 f18"/>
                <a:gd name="f38" fmla="*/ f6 1 f18"/>
                <a:gd name="f39" fmla="*/ 0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401" h="202">
                  <a:moveTo>
                    <a:pt x="f5" y="f8"/>
                  </a:moveTo>
                  <a:lnTo>
                    <a:pt x="f9" y="f8"/>
                  </a:lnTo>
                  <a:lnTo>
                    <a:pt x="f9" y="f5"/>
                  </a:lnTo>
                  <a:lnTo>
                    <a:pt x="f6" y="f10"/>
                  </a:lnTo>
                  <a:lnTo>
                    <a:pt x="f9" y="f7"/>
                  </a:lnTo>
                  <a:lnTo>
                    <a:pt x="f9" y="f11"/>
                  </a:lnTo>
                  <a:lnTo>
                    <a:pt x="f5" y="f11"/>
                  </a:lnTo>
                  <a:lnTo>
                    <a:pt x="f5" y="f8"/>
                  </a:lnTo>
                  <a:close/>
                </a:path>
              </a:pathLst>
            </a:custGeom>
            <a:solidFill>
              <a:srgbClr val="5B9BD5"/>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GB" sz="3200">
                <a:solidFill>
                  <a:srgbClr val="000000"/>
                </a:solidFill>
                <a:latin typeface="Georgia"/>
              </a:endParaRPr>
            </a:p>
          </p:txBody>
        </p:sp>
        <p:sp>
          <p:nvSpPr>
            <p:cNvPr id="21" name="Freeform 20"/>
            <p:cNvSpPr/>
            <p:nvPr/>
          </p:nvSpPr>
          <p:spPr>
            <a:xfrm>
              <a:off x="2883331" y="2888498"/>
              <a:ext cx="822228" cy="414186"/>
            </a:xfrm>
            <a:custGeom>
              <a:avLst/>
              <a:gdLst>
                <a:gd name="f0" fmla="val 10800000"/>
                <a:gd name="f1" fmla="val 5400000"/>
                <a:gd name="f2" fmla="val 180"/>
                <a:gd name="f3" fmla="val w"/>
                <a:gd name="f4" fmla="val h"/>
                <a:gd name="f5" fmla="val 0"/>
                <a:gd name="f6" fmla="val 401"/>
                <a:gd name="f7" fmla="val 202"/>
                <a:gd name="f8" fmla="val 50"/>
                <a:gd name="f9" fmla="val 300"/>
                <a:gd name="f10" fmla="val 101"/>
                <a:gd name="f11" fmla="val 151"/>
                <a:gd name="f12" fmla="+- 0 0 -90"/>
                <a:gd name="f13" fmla="*/ f3 1 401"/>
                <a:gd name="f14" fmla="*/ f4 1 202"/>
                <a:gd name="f15" fmla="+- f7 0 f5"/>
                <a:gd name="f16" fmla="+- f6 0 f5"/>
                <a:gd name="f17" fmla="*/ f12 f0 1"/>
                <a:gd name="f18" fmla="*/ f16 1 401"/>
                <a:gd name="f19" fmla="*/ f15 1 202"/>
                <a:gd name="f20" fmla="*/ 0 f16 1"/>
                <a:gd name="f21" fmla="*/ 50 f15 1"/>
                <a:gd name="f22" fmla="*/ 300 f16 1"/>
                <a:gd name="f23" fmla="*/ 0 f15 1"/>
                <a:gd name="f24" fmla="*/ 401 f16 1"/>
                <a:gd name="f25" fmla="*/ 101 f15 1"/>
                <a:gd name="f26" fmla="*/ 202 f15 1"/>
                <a:gd name="f27" fmla="*/ 151 f15 1"/>
                <a:gd name="f28" fmla="*/ f17 1 f2"/>
                <a:gd name="f29" fmla="*/ f20 1 401"/>
                <a:gd name="f30" fmla="*/ f21 1 202"/>
                <a:gd name="f31" fmla="*/ f22 1 401"/>
                <a:gd name="f32" fmla="*/ f23 1 202"/>
                <a:gd name="f33" fmla="*/ f24 1 401"/>
                <a:gd name="f34" fmla="*/ f25 1 202"/>
                <a:gd name="f35" fmla="*/ f26 1 202"/>
                <a:gd name="f36" fmla="*/ f27 1 202"/>
                <a:gd name="f37" fmla="*/ 0 1 f18"/>
                <a:gd name="f38" fmla="*/ f6 1 f18"/>
                <a:gd name="f39" fmla="*/ 0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401" h="202">
                  <a:moveTo>
                    <a:pt x="f5" y="f8"/>
                  </a:moveTo>
                  <a:lnTo>
                    <a:pt x="f9" y="f8"/>
                  </a:lnTo>
                  <a:lnTo>
                    <a:pt x="f9" y="f5"/>
                  </a:lnTo>
                  <a:lnTo>
                    <a:pt x="f6" y="f10"/>
                  </a:lnTo>
                  <a:lnTo>
                    <a:pt x="f9" y="f7"/>
                  </a:lnTo>
                  <a:lnTo>
                    <a:pt x="f9" y="f11"/>
                  </a:lnTo>
                  <a:lnTo>
                    <a:pt x="f5" y="f11"/>
                  </a:lnTo>
                  <a:lnTo>
                    <a:pt x="f5" y="f8"/>
                  </a:lnTo>
                  <a:close/>
                </a:path>
              </a:pathLst>
            </a:custGeom>
            <a:noFill/>
            <a:ln w="12701" cap="flat">
              <a:solidFill>
                <a:srgbClr val="41719C"/>
              </a:solidFill>
              <a:prstDash val="solid"/>
              <a:miter/>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GB" sz="3200">
                <a:solidFill>
                  <a:srgbClr val="000000"/>
                </a:solidFill>
                <a:latin typeface="Georgia"/>
              </a:endParaRPr>
            </a:p>
          </p:txBody>
        </p:sp>
        <p:sp>
          <p:nvSpPr>
            <p:cNvPr id="22" name="Freeform 21"/>
            <p:cNvSpPr/>
            <p:nvPr/>
          </p:nvSpPr>
          <p:spPr>
            <a:xfrm>
              <a:off x="2883331" y="3565135"/>
              <a:ext cx="822228" cy="414186"/>
            </a:xfrm>
            <a:custGeom>
              <a:avLst/>
              <a:gdLst>
                <a:gd name="f0" fmla="val 10800000"/>
                <a:gd name="f1" fmla="val 5400000"/>
                <a:gd name="f2" fmla="val 180"/>
                <a:gd name="f3" fmla="val w"/>
                <a:gd name="f4" fmla="val h"/>
                <a:gd name="f5" fmla="val 0"/>
                <a:gd name="f6" fmla="val 401"/>
                <a:gd name="f7" fmla="val 202"/>
                <a:gd name="f8" fmla="val 51"/>
                <a:gd name="f9" fmla="val 300"/>
                <a:gd name="f10" fmla="val 101"/>
                <a:gd name="f11" fmla="val 152"/>
                <a:gd name="f12" fmla="+- 0 0 -90"/>
                <a:gd name="f13" fmla="*/ f3 1 401"/>
                <a:gd name="f14" fmla="*/ f4 1 202"/>
                <a:gd name="f15" fmla="+- f7 0 f5"/>
                <a:gd name="f16" fmla="+- f6 0 f5"/>
                <a:gd name="f17" fmla="*/ f12 f0 1"/>
                <a:gd name="f18" fmla="*/ f16 1 401"/>
                <a:gd name="f19" fmla="*/ f15 1 202"/>
                <a:gd name="f20" fmla="*/ 0 f16 1"/>
                <a:gd name="f21" fmla="*/ 51 f15 1"/>
                <a:gd name="f22" fmla="*/ 300 f16 1"/>
                <a:gd name="f23" fmla="*/ 0 f15 1"/>
                <a:gd name="f24" fmla="*/ 401 f16 1"/>
                <a:gd name="f25" fmla="*/ 101 f15 1"/>
                <a:gd name="f26" fmla="*/ 202 f15 1"/>
                <a:gd name="f27" fmla="*/ 152 f15 1"/>
                <a:gd name="f28" fmla="*/ f17 1 f2"/>
                <a:gd name="f29" fmla="*/ f20 1 401"/>
                <a:gd name="f30" fmla="*/ f21 1 202"/>
                <a:gd name="f31" fmla="*/ f22 1 401"/>
                <a:gd name="f32" fmla="*/ f23 1 202"/>
                <a:gd name="f33" fmla="*/ f24 1 401"/>
                <a:gd name="f34" fmla="*/ f25 1 202"/>
                <a:gd name="f35" fmla="*/ f26 1 202"/>
                <a:gd name="f36" fmla="*/ f27 1 202"/>
                <a:gd name="f37" fmla="*/ 0 1 f18"/>
                <a:gd name="f38" fmla="*/ f6 1 f18"/>
                <a:gd name="f39" fmla="*/ 0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401" h="202">
                  <a:moveTo>
                    <a:pt x="f5" y="f8"/>
                  </a:moveTo>
                  <a:lnTo>
                    <a:pt x="f9" y="f8"/>
                  </a:lnTo>
                  <a:lnTo>
                    <a:pt x="f9" y="f5"/>
                  </a:lnTo>
                  <a:lnTo>
                    <a:pt x="f6" y="f10"/>
                  </a:lnTo>
                  <a:lnTo>
                    <a:pt x="f9" y="f7"/>
                  </a:lnTo>
                  <a:lnTo>
                    <a:pt x="f9" y="f11"/>
                  </a:lnTo>
                  <a:lnTo>
                    <a:pt x="f5" y="f11"/>
                  </a:lnTo>
                  <a:lnTo>
                    <a:pt x="f5" y="f8"/>
                  </a:lnTo>
                  <a:close/>
                </a:path>
              </a:pathLst>
            </a:custGeom>
            <a:solidFill>
              <a:srgbClr val="5B9BD5"/>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GB" sz="3200">
                <a:solidFill>
                  <a:srgbClr val="000000"/>
                </a:solidFill>
                <a:latin typeface="Georgia"/>
              </a:endParaRPr>
            </a:p>
          </p:txBody>
        </p:sp>
        <p:sp>
          <p:nvSpPr>
            <p:cNvPr id="23" name="Freeform 22"/>
            <p:cNvSpPr/>
            <p:nvPr/>
          </p:nvSpPr>
          <p:spPr>
            <a:xfrm>
              <a:off x="2883331" y="3565135"/>
              <a:ext cx="822228" cy="414186"/>
            </a:xfrm>
            <a:custGeom>
              <a:avLst/>
              <a:gdLst>
                <a:gd name="f0" fmla="val 10800000"/>
                <a:gd name="f1" fmla="val 5400000"/>
                <a:gd name="f2" fmla="val 180"/>
                <a:gd name="f3" fmla="val w"/>
                <a:gd name="f4" fmla="val h"/>
                <a:gd name="f5" fmla="val 0"/>
                <a:gd name="f6" fmla="val 401"/>
                <a:gd name="f7" fmla="val 202"/>
                <a:gd name="f8" fmla="val 51"/>
                <a:gd name="f9" fmla="val 300"/>
                <a:gd name="f10" fmla="val 101"/>
                <a:gd name="f11" fmla="val 152"/>
                <a:gd name="f12" fmla="+- 0 0 -90"/>
                <a:gd name="f13" fmla="*/ f3 1 401"/>
                <a:gd name="f14" fmla="*/ f4 1 202"/>
                <a:gd name="f15" fmla="+- f7 0 f5"/>
                <a:gd name="f16" fmla="+- f6 0 f5"/>
                <a:gd name="f17" fmla="*/ f12 f0 1"/>
                <a:gd name="f18" fmla="*/ f16 1 401"/>
                <a:gd name="f19" fmla="*/ f15 1 202"/>
                <a:gd name="f20" fmla="*/ 0 f16 1"/>
                <a:gd name="f21" fmla="*/ 51 f15 1"/>
                <a:gd name="f22" fmla="*/ 300 f16 1"/>
                <a:gd name="f23" fmla="*/ 0 f15 1"/>
                <a:gd name="f24" fmla="*/ 401 f16 1"/>
                <a:gd name="f25" fmla="*/ 101 f15 1"/>
                <a:gd name="f26" fmla="*/ 202 f15 1"/>
                <a:gd name="f27" fmla="*/ 152 f15 1"/>
                <a:gd name="f28" fmla="*/ f17 1 f2"/>
                <a:gd name="f29" fmla="*/ f20 1 401"/>
                <a:gd name="f30" fmla="*/ f21 1 202"/>
                <a:gd name="f31" fmla="*/ f22 1 401"/>
                <a:gd name="f32" fmla="*/ f23 1 202"/>
                <a:gd name="f33" fmla="*/ f24 1 401"/>
                <a:gd name="f34" fmla="*/ f25 1 202"/>
                <a:gd name="f35" fmla="*/ f26 1 202"/>
                <a:gd name="f36" fmla="*/ f27 1 202"/>
                <a:gd name="f37" fmla="*/ 0 1 f18"/>
                <a:gd name="f38" fmla="*/ f6 1 f18"/>
                <a:gd name="f39" fmla="*/ 0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401" h="202">
                  <a:moveTo>
                    <a:pt x="f5" y="f8"/>
                  </a:moveTo>
                  <a:lnTo>
                    <a:pt x="f9" y="f8"/>
                  </a:lnTo>
                  <a:lnTo>
                    <a:pt x="f9" y="f5"/>
                  </a:lnTo>
                  <a:lnTo>
                    <a:pt x="f6" y="f10"/>
                  </a:lnTo>
                  <a:lnTo>
                    <a:pt x="f9" y="f7"/>
                  </a:lnTo>
                  <a:lnTo>
                    <a:pt x="f9" y="f11"/>
                  </a:lnTo>
                  <a:lnTo>
                    <a:pt x="f5" y="f11"/>
                  </a:lnTo>
                  <a:lnTo>
                    <a:pt x="f5" y="f8"/>
                  </a:lnTo>
                  <a:close/>
                </a:path>
              </a:pathLst>
            </a:custGeom>
            <a:noFill/>
            <a:ln w="12701" cap="flat">
              <a:solidFill>
                <a:srgbClr val="41719C"/>
              </a:solidFill>
              <a:prstDash val="solid"/>
              <a:miter/>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GB" sz="3200">
                <a:solidFill>
                  <a:srgbClr val="000000"/>
                </a:solidFill>
                <a:latin typeface="Georgia"/>
              </a:endParaRPr>
            </a:p>
          </p:txBody>
        </p:sp>
        <p:sp>
          <p:nvSpPr>
            <p:cNvPr id="24" name="Rectangle 23"/>
            <p:cNvSpPr/>
            <p:nvPr/>
          </p:nvSpPr>
          <p:spPr>
            <a:xfrm>
              <a:off x="5931493" y="2224149"/>
              <a:ext cx="2235798" cy="1595244"/>
            </a:xfrm>
            <a:prstGeom prst="rect">
              <a:avLst/>
            </a:prstGeom>
            <a:solidFill>
              <a:srgbClr val="002060"/>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GB" sz="3200" b="1" dirty="0">
                <a:solidFill>
                  <a:srgbClr val="000000"/>
                </a:solidFill>
                <a:latin typeface="Georgia"/>
              </a:endParaRPr>
            </a:p>
          </p:txBody>
        </p:sp>
        <p:sp>
          <p:nvSpPr>
            <p:cNvPr id="25" name="Rectangle 24"/>
            <p:cNvSpPr/>
            <p:nvPr/>
          </p:nvSpPr>
          <p:spPr>
            <a:xfrm>
              <a:off x="5965134" y="2650644"/>
              <a:ext cx="2077087" cy="781217"/>
            </a:xfrm>
            <a:prstGeom prst="rect">
              <a:avLst/>
            </a:prstGeom>
            <a:noFill/>
            <a:ln w="12701" cap="flat">
              <a:solidFill>
                <a:srgbClr val="41719C"/>
              </a:solidFill>
              <a:prstDash val="solid"/>
              <a:miter/>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GB" sz="3200">
                <a:solidFill>
                  <a:srgbClr val="000000"/>
                </a:solidFill>
                <a:latin typeface="Georgia"/>
              </a:endParaRPr>
            </a:p>
          </p:txBody>
        </p:sp>
        <p:sp>
          <p:nvSpPr>
            <p:cNvPr id="26" name="Rectangle 25"/>
            <p:cNvSpPr/>
            <p:nvPr/>
          </p:nvSpPr>
          <p:spPr>
            <a:xfrm>
              <a:off x="6166480" y="2622133"/>
              <a:ext cx="1770933" cy="832086"/>
            </a:xfrm>
            <a:prstGeom prst="rect">
              <a:avLst/>
            </a:prstGeom>
            <a:noFill/>
            <a:ln cap="flat">
              <a:noFill/>
              <a:prstDash val="solid"/>
            </a:ln>
          </p:spPr>
          <p:txBody>
            <a:bodyPr vert="horz" wrap="none" lIns="0" tIns="0" rIns="0" bIns="0" anchor="t" anchorCtr="0" compatLnSpc="1">
              <a:spAutoFit/>
            </a:bodyPr>
            <a:lstStyle/>
            <a:p>
              <a:pPr algn="ctr" defTabSz="685800" hangingPunct="0">
                <a:defRPr sz="1800" b="0" i="0" u="none" strike="noStrike" kern="0" cap="none" spc="0" baseline="0">
                  <a:solidFill>
                    <a:srgbClr val="000000"/>
                  </a:solidFill>
                  <a:uFillTx/>
                </a:defRPr>
              </a:pPr>
              <a:r>
                <a:rPr lang="en-US" sz="3200" b="1" kern="0" dirty="0">
                  <a:solidFill>
                    <a:srgbClr val="FFFFFF"/>
                  </a:solidFill>
                  <a:latin typeface="Calibri" pitchFamily="34"/>
                </a:rPr>
                <a:t>IMPACT </a:t>
              </a:r>
            </a:p>
            <a:p>
              <a:pPr algn="ctr" defTabSz="685800" hangingPunct="0">
                <a:defRPr sz="1800" b="0" i="0" u="none" strike="noStrike" kern="0" cap="none" spc="0" baseline="0">
                  <a:solidFill>
                    <a:srgbClr val="000000"/>
                  </a:solidFill>
                  <a:uFillTx/>
                </a:defRPr>
              </a:pPr>
              <a:r>
                <a:rPr lang="en-US" sz="3200" b="1" kern="0" dirty="0">
                  <a:solidFill>
                    <a:srgbClr val="FFFFFF"/>
                  </a:solidFill>
                  <a:latin typeface="Calibri" pitchFamily="34"/>
                </a:rPr>
                <a:t>(Worker &amp; </a:t>
              </a:r>
            </a:p>
            <a:p>
              <a:pPr algn="ctr" defTabSz="685800" hangingPunct="0">
                <a:defRPr sz="1800" b="0" i="0" u="none" strike="noStrike" kern="0" cap="none" spc="0" baseline="0">
                  <a:solidFill>
                    <a:srgbClr val="000000"/>
                  </a:solidFill>
                  <a:uFillTx/>
                </a:defRPr>
              </a:pPr>
              <a:r>
                <a:rPr lang="en-US" sz="3200" b="1" kern="0" dirty="0">
                  <a:solidFill>
                    <a:srgbClr val="FFFFFF"/>
                  </a:solidFill>
                  <a:latin typeface="Calibri" pitchFamily="34"/>
                </a:rPr>
                <a:t>Community)</a:t>
              </a:r>
              <a:endParaRPr lang="en-US" sz="3200" b="1" dirty="0">
                <a:solidFill>
                  <a:srgbClr val="000000"/>
                </a:solidFill>
                <a:latin typeface="Arial" pitchFamily="34"/>
              </a:endParaRPr>
            </a:p>
          </p:txBody>
        </p:sp>
        <p:sp>
          <p:nvSpPr>
            <p:cNvPr id="27" name="Rectangle 26"/>
            <p:cNvSpPr/>
            <p:nvPr/>
          </p:nvSpPr>
          <p:spPr>
            <a:xfrm>
              <a:off x="6504401" y="3042272"/>
              <a:ext cx="55" cy="277362"/>
            </a:xfrm>
            <a:prstGeom prst="rect">
              <a:avLst/>
            </a:prstGeom>
            <a:noFill/>
            <a:ln cap="flat">
              <a:noFill/>
              <a:prstDash val="solid"/>
            </a:ln>
          </p:spPr>
          <p:txBody>
            <a:bodyPr vert="horz" wrap="none" lIns="0" tIns="0" rIns="0" bIns="0" anchor="t" anchorCtr="0" compatLnSpc="1">
              <a:spAutoFit/>
            </a:bodyPr>
            <a:lstStyle/>
            <a:p>
              <a:pPr defTabSz="685800" hangingPunct="0">
                <a:defRPr sz="1800" b="0" i="0" u="none" strike="noStrike" kern="0" cap="none" spc="0" baseline="0">
                  <a:solidFill>
                    <a:srgbClr val="000000"/>
                  </a:solidFill>
                  <a:uFillTx/>
                </a:defRPr>
              </a:pPr>
              <a:endParaRPr lang="en-US" sz="3200">
                <a:solidFill>
                  <a:srgbClr val="000000"/>
                </a:solidFill>
                <a:latin typeface="Arial" pitchFamily="34"/>
              </a:endParaRPr>
            </a:p>
          </p:txBody>
        </p:sp>
        <p:sp>
          <p:nvSpPr>
            <p:cNvPr id="28" name="Freeform 27"/>
            <p:cNvSpPr/>
            <p:nvPr/>
          </p:nvSpPr>
          <p:spPr>
            <a:xfrm>
              <a:off x="5424551" y="2988963"/>
              <a:ext cx="538534" cy="25751"/>
            </a:xfrm>
            <a:custGeom>
              <a:avLst/>
              <a:gdLst>
                <a:gd name="f0" fmla="val 10800000"/>
                <a:gd name="f1" fmla="val 5400000"/>
                <a:gd name="f2" fmla="val 180"/>
                <a:gd name="f3" fmla="val w"/>
                <a:gd name="f4" fmla="val h"/>
                <a:gd name="f5" fmla="val 0"/>
                <a:gd name="f6" fmla="val 2885"/>
                <a:gd name="f7" fmla="val 317"/>
                <a:gd name="f8" fmla="val 1"/>
                <a:gd name="f9" fmla="val 275"/>
                <a:gd name="f10" fmla="val 2869"/>
                <a:gd name="f11" fmla="val 156"/>
                <a:gd name="f12" fmla="val 140"/>
                <a:gd name="f13" fmla="val 259"/>
                <a:gd name="f14" fmla="val 2624"/>
                <a:gd name="f15" fmla="val 315"/>
                <a:gd name="f16" fmla="val 147"/>
                <a:gd name="f17" fmla="val 2611"/>
                <a:gd name="f18" fmla="val 2"/>
                <a:gd name="f19" fmla="val 2607"/>
                <a:gd name="f20" fmla="val 2602"/>
                <a:gd name="f21" fmla="val 2600"/>
                <a:gd name="f22" fmla="val 6"/>
                <a:gd name="f23" fmla="val 2598"/>
                <a:gd name="f24" fmla="val 10"/>
                <a:gd name="f25" fmla="val 2599"/>
                <a:gd name="f26" fmla="val 14"/>
                <a:gd name="f27" fmla="val 2603"/>
                <a:gd name="f28" fmla="val 17"/>
                <a:gd name="f29" fmla="val 2865"/>
                <a:gd name="f30" fmla="val 155"/>
                <a:gd name="f31" fmla="val 141"/>
                <a:gd name="f32" fmla="val 2615"/>
                <a:gd name="f33" fmla="val 301"/>
                <a:gd name="f34" fmla="val 304"/>
                <a:gd name="f35" fmla="val 2610"/>
                <a:gd name="f36" fmla="val 308"/>
                <a:gd name="f37" fmla="val 2613"/>
                <a:gd name="f38" fmla="val 312"/>
                <a:gd name="f39" fmla="val 316"/>
                <a:gd name="f40" fmla="val 2620"/>
                <a:gd name="f41" fmla="+- 0 0 -90"/>
                <a:gd name="f42" fmla="*/ f3 1 2885"/>
                <a:gd name="f43" fmla="*/ f4 1 317"/>
                <a:gd name="f44" fmla="+- f7 0 f5"/>
                <a:gd name="f45" fmla="+- f6 0 f5"/>
                <a:gd name="f46" fmla="*/ f41 f0 1"/>
                <a:gd name="f47" fmla="*/ f45 1 2885"/>
                <a:gd name="f48" fmla="*/ f44 1 317"/>
                <a:gd name="f49" fmla="*/ 1 f45 1"/>
                <a:gd name="f50" fmla="*/ 275 f44 1"/>
                <a:gd name="f51" fmla="*/ 2869 f45 1"/>
                <a:gd name="f52" fmla="*/ 156 f44 1"/>
                <a:gd name="f53" fmla="*/ 140 f44 1"/>
                <a:gd name="f54" fmla="*/ 0 f45 1"/>
                <a:gd name="f55" fmla="*/ 259 f44 1"/>
                <a:gd name="f56" fmla="*/ 2624 f45 1"/>
                <a:gd name="f57" fmla="*/ 315 f44 1"/>
                <a:gd name="f58" fmla="*/ 2885 f45 1"/>
                <a:gd name="f59" fmla="*/ 147 f44 1"/>
                <a:gd name="f60" fmla="*/ 2611 f45 1"/>
                <a:gd name="f61" fmla="*/ 2 f44 1"/>
                <a:gd name="f62" fmla="*/ 2600 f45 1"/>
                <a:gd name="f63" fmla="*/ 6 f44 1"/>
                <a:gd name="f64" fmla="*/ 2603 f45 1"/>
                <a:gd name="f65" fmla="*/ 17 f44 1"/>
                <a:gd name="f66" fmla="*/ 2865 f45 1"/>
                <a:gd name="f67" fmla="*/ 155 f44 1"/>
                <a:gd name="f68" fmla="*/ 141 f44 1"/>
                <a:gd name="f69" fmla="*/ 2615 f45 1"/>
                <a:gd name="f70" fmla="*/ 301 f44 1"/>
                <a:gd name="f71" fmla="*/ 2613 f45 1"/>
                <a:gd name="f72" fmla="*/ 312 f44 1"/>
                <a:gd name="f73" fmla="*/ f46 1 f2"/>
                <a:gd name="f74" fmla="*/ f49 1 2885"/>
                <a:gd name="f75" fmla="*/ f50 1 317"/>
                <a:gd name="f76" fmla="*/ f51 1 2885"/>
                <a:gd name="f77" fmla="*/ f52 1 317"/>
                <a:gd name="f78" fmla="*/ f53 1 317"/>
                <a:gd name="f79" fmla="*/ f54 1 2885"/>
                <a:gd name="f80" fmla="*/ f55 1 317"/>
                <a:gd name="f81" fmla="*/ f56 1 2885"/>
                <a:gd name="f82" fmla="*/ f57 1 317"/>
                <a:gd name="f83" fmla="*/ f58 1 2885"/>
                <a:gd name="f84" fmla="*/ f59 1 317"/>
                <a:gd name="f85" fmla="*/ f60 1 2885"/>
                <a:gd name="f86" fmla="*/ f61 1 317"/>
                <a:gd name="f87" fmla="*/ f62 1 2885"/>
                <a:gd name="f88" fmla="*/ f63 1 317"/>
                <a:gd name="f89" fmla="*/ f64 1 2885"/>
                <a:gd name="f90" fmla="*/ f65 1 317"/>
                <a:gd name="f91" fmla="*/ f66 1 2885"/>
                <a:gd name="f92" fmla="*/ f67 1 317"/>
                <a:gd name="f93" fmla="*/ f68 1 317"/>
                <a:gd name="f94" fmla="*/ f69 1 2885"/>
                <a:gd name="f95" fmla="*/ f70 1 317"/>
                <a:gd name="f96" fmla="*/ f71 1 2885"/>
                <a:gd name="f97" fmla="*/ f72 1 317"/>
                <a:gd name="f98" fmla="*/ 0 1 f47"/>
                <a:gd name="f99" fmla="*/ f6 1 f47"/>
                <a:gd name="f100" fmla="*/ 0 1 f48"/>
                <a:gd name="f101" fmla="*/ f7 1 f48"/>
                <a:gd name="f102" fmla="+- f73 0 f1"/>
                <a:gd name="f103" fmla="*/ f74 1 f47"/>
                <a:gd name="f104" fmla="*/ f75 1 f48"/>
                <a:gd name="f105" fmla="*/ f76 1 f47"/>
                <a:gd name="f106" fmla="*/ f77 1 f48"/>
                <a:gd name="f107" fmla="*/ f78 1 f48"/>
                <a:gd name="f108" fmla="*/ f79 1 f47"/>
                <a:gd name="f109" fmla="*/ f80 1 f48"/>
                <a:gd name="f110" fmla="*/ f81 1 f47"/>
                <a:gd name="f111" fmla="*/ f82 1 f48"/>
                <a:gd name="f112" fmla="*/ f83 1 f47"/>
                <a:gd name="f113" fmla="*/ f84 1 f48"/>
                <a:gd name="f114" fmla="*/ f85 1 f47"/>
                <a:gd name="f115" fmla="*/ f86 1 f48"/>
                <a:gd name="f116" fmla="*/ f87 1 f47"/>
                <a:gd name="f117" fmla="*/ f88 1 f48"/>
                <a:gd name="f118" fmla="*/ f89 1 f47"/>
                <a:gd name="f119" fmla="*/ f90 1 f48"/>
                <a:gd name="f120" fmla="*/ f91 1 f47"/>
                <a:gd name="f121" fmla="*/ f92 1 f48"/>
                <a:gd name="f122" fmla="*/ f93 1 f48"/>
                <a:gd name="f123" fmla="*/ f94 1 f47"/>
                <a:gd name="f124" fmla="*/ f95 1 f48"/>
                <a:gd name="f125" fmla="*/ f96 1 f47"/>
                <a:gd name="f126" fmla="*/ f97 1 f48"/>
                <a:gd name="f127" fmla="*/ f98 f42 1"/>
                <a:gd name="f128" fmla="*/ f99 f42 1"/>
                <a:gd name="f129" fmla="*/ f101 f43 1"/>
                <a:gd name="f130" fmla="*/ f100 f43 1"/>
                <a:gd name="f131" fmla="*/ f103 f42 1"/>
                <a:gd name="f132" fmla="*/ f104 f43 1"/>
                <a:gd name="f133" fmla="*/ f105 f42 1"/>
                <a:gd name="f134" fmla="*/ f106 f43 1"/>
                <a:gd name="f135" fmla="*/ f107 f43 1"/>
                <a:gd name="f136" fmla="*/ f108 f42 1"/>
                <a:gd name="f137" fmla="*/ f109 f43 1"/>
                <a:gd name="f138" fmla="*/ f110 f42 1"/>
                <a:gd name="f139" fmla="*/ f111 f43 1"/>
                <a:gd name="f140" fmla="*/ f112 f42 1"/>
                <a:gd name="f141" fmla="*/ f113 f43 1"/>
                <a:gd name="f142" fmla="*/ f114 f42 1"/>
                <a:gd name="f143" fmla="*/ f115 f43 1"/>
                <a:gd name="f144" fmla="*/ f116 f42 1"/>
                <a:gd name="f145" fmla="*/ f117 f43 1"/>
                <a:gd name="f146" fmla="*/ f118 f42 1"/>
                <a:gd name="f147" fmla="*/ f119 f43 1"/>
                <a:gd name="f148" fmla="*/ f120 f42 1"/>
                <a:gd name="f149" fmla="*/ f121 f43 1"/>
                <a:gd name="f150" fmla="*/ f122 f43 1"/>
                <a:gd name="f151" fmla="*/ f123 f42 1"/>
                <a:gd name="f152" fmla="*/ f124 f43 1"/>
                <a:gd name="f153" fmla="*/ f125 f42 1"/>
                <a:gd name="f154" fmla="*/ f126 f43 1"/>
              </a:gdLst>
              <a:ahLst/>
              <a:cxnLst>
                <a:cxn ang="3cd4">
                  <a:pos x="hc" y="t"/>
                </a:cxn>
                <a:cxn ang="0">
                  <a:pos x="r" y="vc"/>
                </a:cxn>
                <a:cxn ang="cd4">
                  <a:pos x="hc" y="b"/>
                </a:cxn>
                <a:cxn ang="cd2">
                  <a:pos x="l" y="vc"/>
                </a:cxn>
                <a:cxn ang="f102">
                  <a:pos x="f131" y="f132"/>
                </a:cxn>
                <a:cxn ang="f102">
                  <a:pos x="f133" y="f134"/>
                </a:cxn>
                <a:cxn ang="f102">
                  <a:pos x="f133" y="f135"/>
                </a:cxn>
                <a:cxn ang="f102">
                  <a:pos x="f136" y="f137"/>
                </a:cxn>
                <a:cxn ang="f102">
                  <a:pos x="f131" y="f132"/>
                </a:cxn>
                <a:cxn ang="f102">
                  <a:pos x="f138" y="f139"/>
                </a:cxn>
                <a:cxn ang="f102">
                  <a:pos x="f140" y="f141"/>
                </a:cxn>
                <a:cxn ang="f102">
                  <a:pos x="f142" y="f143"/>
                </a:cxn>
                <a:cxn ang="f102">
                  <a:pos x="f144" y="f145"/>
                </a:cxn>
                <a:cxn ang="f102">
                  <a:pos x="f146" y="f147"/>
                </a:cxn>
                <a:cxn ang="f102">
                  <a:pos x="f148" y="f149"/>
                </a:cxn>
                <a:cxn ang="f102">
                  <a:pos x="f148" y="f150"/>
                </a:cxn>
                <a:cxn ang="f102">
                  <a:pos x="f151" y="f152"/>
                </a:cxn>
                <a:cxn ang="f102">
                  <a:pos x="f153" y="f154"/>
                </a:cxn>
                <a:cxn ang="f102">
                  <a:pos x="f138" y="f139"/>
                </a:cxn>
              </a:cxnLst>
              <a:rect l="f127" t="f130" r="f128" b="f129"/>
              <a:pathLst>
                <a:path w="2885" h="317">
                  <a:moveTo>
                    <a:pt x="f8" y="f9"/>
                  </a:moveTo>
                  <a:lnTo>
                    <a:pt x="f10" y="f11"/>
                  </a:lnTo>
                  <a:lnTo>
                    <a:pt x="f10" y="f12"/>
                  </a:lnTo>
                  <a:lnTo>
                    <a:pt x="f5" y="f13"/>
                  </a:lnTo>
                  <a:lnTo>
                    <a:pt x="f8" y="f9"/>
                  </a:lnTo>
                  <a:close/>
                  <a:moveTo>
                    <a:pt x="f14" y="f15"/>
                  </a:moveTo>
                  <a:lnTo>
                    <a:pt x="f6" y="f16"/>
                  </a:lnTo>
                  <a:lnTo>
                    <a:pt x="f17" y="f18"/>
                  </a:lnTo>
                  <a:cubicBezTo>
                    <a:pt x="f19" y="f5"/>
                    <a:pt x="f20" y="f18"/>
                    <a:pt x="f21" y="f22"/>
                  </a:cubicBezTo>
                  <a:cubicBezTo>
                    <a:pt x="f23" y="f24"/>
                    <a:pt x="f25" y="f26"/>
                    <a:pt x="f27" y="f28"/>
                  </a:cubicBezTo>
                  <a:lnTo>
                    <a:pt x="f29" y="f30"/>
                  </a:lnTo>
                  <a:lnTo>
                    <a:pt x="f29" y="f31"/>
                  </a:lnTo>
                  <a:lnTo>
                    <a:pt x="f32" y="f33"/>
                  </a:lnTo>
                  <a:cubicBezTo>
                    <a:pt x="f17" y="f34"/>
                    <a:pt x="f35" y="f36"/>
                    <a:pt x="f37" y="f38"/>
                  </a:cubicBezTo>
                  <a:cubicBezTo>
                    <a:pt x="f32" y="f39"/>
                    <a:pt x="f40" y="f7"/>
                    <a:pt x="f14" y="f15"/>
                  </a:cubicBezTo>
                  <a:close/>
                </a:path>
              </a:pathLst>
            </a:custGeom>
            <a:solidFill>
              <a:srgbClr val="5B9BD5"/>
            </a:solidFill>
            <a:ln w="38100" cap="flat">
              <a:solidFill>
                <a:srgbClr val="C00000"/>
              </a:solidFill>
              <a:prstDash val="solid"/>
              <a:roun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GB" sz="3200">
                <a:solidFill>
                  <a:srgbClr val="000000"/>
                </a:solidFill>
                <a:latin typeface="Georgia"/>
              </a:endParaRPr>
            </a:p>
          </p:txBody>
        </p:sp>
        <p:sp>
          <p:nvSpPr>
            <p:cNvPr id="29" name="Freeform 28"/>
            <p:cNvSpPr/>
            <p:nvPr/>
          </p:nvSpPr>
          <p:spPr>
            <a:xfrm>
              <a:off x="5424551" y="3038176"/>
              <a:ext cx="538534" cy="781217"/>
            </a:xfrm>
            <a:custGeom>
              <a:avLst/>
              <a:gdLst>
                <a:gd name="f0" fmla="val 10800000"/>
                <a:gd name="f1" fmla="val 5400000"/>
                <a:gd name="f2" fmla="val 180"/>
                <a:gd name="f3" fmla="val w"/>
                <a:gd name="f4" fmla="val h"/>
                <a:gd name="f5" fmla="val 0"/>
                <a:gd name="f6" fmla="val 2890"/>
                <a:gd name="f7" fmla="val 2325"/>
                <a:gd name="f8" fmla="val 10"/>
                <a:gd name="f9" fmla="val 2882"/>
                <a:gd name="f10" fmla="val 17"/>
                <a:gd name="f11" fmla="val 2872"/>
                <a:gd name="f12" fmla="val 4"/>
                <a:gd name="f13" fmla="val 2312"/>
                <a:gd name="f14" fmla="val 2779"/>
                <a:gd name="f15" fmla="val 290"/>
                <a:gd name="f16" fmla="val 2583"/>
                <a:gd name="f17" fmla="val 46"/>
                <a:gd name="f18" fmla="val 2579"/>
                <a:gd name="f19" fmla="val 47"/>
                <a:gd name="f20" fmla="val 2576"/>
                <a:gd name="f21" fmla="val 51"/>
                <a:gd name="f22" fmla="val 56"/>
                <a:gd name="f23" fmla="val 2577"/>
                <a:gd name="f24" fmla="val 60"/>
                <a:gd name="f25" fmla="val 2581"/>
                <a:gd name="f26" fmla="val 63"/>
                <a:gd name="f27" fmla="val 2586"/>
                <a:gd name="f28" fmla="val 62"/>
                <a:gd name="f29" fmla="val 2879"/>
                <a:gd name="f30" fmla="val 18"/>
                <a:gd name="f31" fmla="val 2870"/>
                <a:gd name="f32" fmla="val 8"/>
                <a:gd name="f33" fmla="val 2764"/>
                <a:gd name="f34" fmla="val 284"/>
                <a:gd name="f35" fmla="val 2762"/>
                <a:gd name="f36" fmla="val 288"/>
                <a:gd name="f37" fmla="val 293"/>
                <a:gd name="f38" fmla="val 2769"/>
                <a:gd name="f39" fmla="val 295"/>
                <a:gd name="f40" fmla="val 2773"/>
                <a:gd name="f41" fmla="val 296"/>
                <a:gd name="f42" fmla="val 2777"/>
                <a:gd name="f43" fmla="val 294"/>
                <a:gd name="f44" fmla="+- 0 0 -90"/>
                <a:gd name="f45" fmla="*/ f3 1 2890"/>
                <a:gd name="f46" fmla="*/ f4 1 2325"/>
                <a:gd name="f47" fmla="+- f7 0 f5"/>
                <a:gd name="f48" fmla="+- f6 0 f5"/>
                <a:gd name="f49" fmla="*/ f44 f0 1"/>
                <a:gd name="f50" fmla="*/ f48 1 2890"/>
                <a:gd name="f51" fmla="*/ f47 1 2325"/>
                <a:gd name="f52" fmla="*/ 10 f48 1"/>
                <a:gd name="f53" fmla="*/ 2325 f47 1"/>
                <a:gd name="f54" fmla="*/ 2882 f48 1"/>
                <a:gd name="f55" fmla="*/ 17 f47 1"/>
                <a:gd name="f56" fmla="*/ 2872 f48 1"/>
                <a:gd name="f57" fmla="*/ 4 f47 1"/>
                <a:gd name="f58" fmla="*/ 0 f48 1"/>
                <a:gd name="f59" fmla="*/ 2312 f47 1"/>
                <a:gd name="f60" fmla="*/ 2779 f48 1"/>
                <a:gd name="f61" fmla="*/ 290 f47 1"/>
                <a:gd name="f62" fmla="*/ 2890 f48 1"/>
                <a:gd name="f63" fmla="*/ 0 f47 1"/>
                <a:gd name="f64" fmla="*/ 2583 f48 1"/>
                <a:gd name="f65" fmla="*/ 46 f47 1"/>
                <a:gd name="f66" fmla="*/ 2576 f48 1"/>
                <a:gd name="f67" fmla="*/ 56 f47 1"/>
                <a:gd name="f68" fmla="*/ 2586 f48 1"/>
                <a:gd name="f69" fmla="*/ 62 f47 1"/>
                <a:gd name="f70" fmla="*/ 2879 f48 1"/>
                <a:gd name="f71" fmla="*/ 18 f47 1"/>
                <a:gd name="f72" fmla="*/ 2870 f48 1"/>
                <a:gd name="f73" fmla="*/ 8 f47 1"/>
                <a:gd name="f74" fmla="*/ 2764 f48 1"/>
                <a:gd name="f75" fmla="*/ 284 f47 1"/>
                <a:gd name="f76" fmla="*/ 2769 f48 1"/>
                <a:gd name="f77" fmla="*/ 295 f47 1"/>
                <a:gd name="f78" fmla="*/ f49 1 f2"/>
                <a:gd name="f79" fmla="*/ f52 1 2890"/>
                <a:gd name="f80" fmla="*/ f53 1 2325"/>
                <a:gd name="f81" fmla="*/ f54 1 2890"/>
                <a:gd name="f82" fmla="*/ f55 1 2325"/>
                <a:gd name="f83" fmla="*/ f56 1 2890"/>
                <a:gd name="f84" fmla="*/ f57 1 2325"/>
                <a:gd name="f85" fmla="*/ f58 1 2890"/>
                <a:gd name="f86" fmla="*/ f59 1 2325"/>
                <a:gd name="f87" fmla="*/ f60 1 2890"/>
                <a:gd name="f88" fmla="*/ f61 1 2325"/>
                <a:gd name="f89" fmla="*/ f62 1 2890"/>
                <a:gd name="f90" fmla="*/ f63 1 2325"/>
                <a:gd name="f91" fmla="*/ f64 1 2890"/>
                <a:gd name="f92" fmla="*/ f65 1 2325"/>
                <a:gd name="f93" fmla="*/ f66 1 2890"/>
                <a:gd name="f94" fmla="*/ f67 1 2325"/>
                <a:gd name="f95" fmla="*/ f68 1 2890"/>
                <a:gd name="f96" fmla="*/ f69 1 2325"/>
                <a:gd name="f97" fmla="*/ f70 1 2890"/>
                <a:gd name="f98" fmla="*/ f71 1 2325"/>
                <a:gd name="f99" fmla="*/ f72 1 2890"/>
                <a:gd name="f100" fmla="*/ f73 1 2325"/>
                <a:gd name="f101" fmla="*/ f74 1 2890"/>
                <a:gd name="f102" fmla="*/ f75 1 2325"/>
                <a:gd name="f103" fmla="*/ f76 1 2890"/>
                <a:gd name="f104" fmla="*/ f77 1 2325"/>
                <a:gd name="f105" fmla="*/ 0 1 f50"/>
                <a:gd name="f106" fmla="*/ f6 1 f50"/>
                <a:gd name="f107" fmla="*/ 0 1 f51"/>
                <a:gd name="f108" fmla="*/ f7 1 f51"/>
                <a:gd name="f109" fmla="+- f78 0 f1"/>
                <a:gd name="f110" fmla="*/ f79 1 f50"/>
                <a:gd name="f111" fmla="*/ f80 1 f51"/>
                <a:gd name="f112" fmla="*/ f81 1 f50"/>
                <a:gd name="f113" fmla="*/ f82 1 f51"/>
                <a:gd name="f114" fmla="*/ f83 1 f50"/>
                <a:gd name="f115" fmla="*/ f84 1 f51"/>
                <a:gd name="f116" fmla="*/ f85 1 f50"/>
                <a:gd name="f117" fmla="*/ f86 1 f51"/>
                <a:gd name="f118" fmla="*/ f87 1 f50"/>
                <a:gd name="f119" fmla="*/ f88 1 f51"/>
                <a:gd name="f120" fmla="*/ f89 1 f50"/>
                <a:gd name="f121" fmla="*/ f90 1 f51"/>
                <a:gd name="f122" fmla="*/ f91 1 f50"/>
                <a:gd name="f123" fmla="*/ f92 1 f51"/>
                <a:gd name="f124" fmla="*/ f93 1 f50"/>
                <a:gd name="f125" fmla="*/ f94 1 f51"/>
                <a:gd name="f126" fmla="*/ f95 1 f50"/>
                <a:gd name="f127" fmla="*/ f96 1 f51"/>
                <a:gd name="f128" fmla="*/ f97 1 f50"/>
                <a:gd name="f129" fmla="*/ f98 1 f51"/>
                <a:gd name="f130" fmla="*/ f99 1 f50"/>
                <a:gd name="f131" fmla="*/ f100 1 f51"/>
                <a:gd name="f132" fmla="*/ f101 1 f50"/>
                <a:gd name="f133" fmla="*/ f102 1 f51"/>
                <a:gd name="f134" fmla="*/ f103 1 f50"/>
                <a:gd name="f135" fmla="*/ f104 1 f51"/>
                <a:gd name="f136" fmla="*/ f105 f45 1"/>
                <a:gd name="f137" fmla="*/ f106 f45 1"/>
                <a:gd name="f138" fmla="*/ f108 f46 1"/>
                <a:gd name="f139" fmla="*/ f107 f46 1"/>
                <a:gd name="f140" fmla="*/ f110 f45 1"/>
                <a:gd name="f141" fmla="*/ f111 f46 1"/>
                <a:gd name="f142" fmla="*/ f112 f45 1"/>
                <a:gd name="f143" fmla="*/ f113 f46 1"/>
                <a:gd name="f144" fmla="*/ f114 f45 1"/>
                <a:gd name="f145" fmla="*/ f115 f46 1"/>
                <a:gd name="f146" fmla="*/ f116 f45 1"/>
                <a:gd name="f147" fmla="*/ f117 f46 1"/>
                <a:gd name="f148" fmla="*/ f118 f45 1"/>
                <a:gd name="f149" fmla="*/ f119 f46 1"/>
                <a:gd name="f150" fmla="*/ f120 f45 1"/>
                <a:gd name="f151" fmla="*/ f121 f46 1"/>
                <a:gd name="f152" fmla="*/ f122 f45 1"/>
                <a:gd name="f153" fmla="*/ f123 f46 1"/>
                <a:gd name="f154" fmla="*/ f124 f45 1"/>
                <a:gd name="f155" fmla="*/ f125 f46 1"/>
                <a:gd name="f156" fmla="*/ f126 f45 1"/>
                <a:gd name="f157" fmla="*/ f127 f46 1"/>
                <a:gd name="f158" fmla="*/ f128 f45 1"/>
                <a:gd name="f159" fmla="*/ f129 f46 1"/>
                <a:gd name="f160" fmla="*/ f130 f45 1"/>
                <a:gd name="f161" fmla="*/ f131 f46 1"/>
                <a:gd name="f162" fmla="*/ f132 f45 1"/>
                <a:gd name="f163" fmla="*/ f133 f46 1"/>
                <a:gd name="f164" fmla="*/ f134 f45 1"/>
                <a:gd name="f165" fmla="*/ f135 f46 1"/>
              </a:gdLst>
              <a:ahLst/>
              <a:cxnLst>
                <a:cxn ang="3cd4">
                  <a:pos x="hc" y="t"/>
                </a:cxn>
                <a:cxn ang="0">
                  <a:pos x="r" y="vc"/>
                </a:cxn>
                <a:cxn ang="cd4">
                  <a:pos x="hc" y="b"/>
                </a:cxn>
                <a:cxn ang="cd2">
                  <a:pos x="l" y="vc"/>
                </a:cxn>
                <a:cxn ang="f109">
                  <a:pos x="f140" y="f141"/>
                </a:cxn>
                <a:cxn ang="f109">
                  <a:pos x="f142" y="f143"/>
                </a:cxn>
                <a:cxn ang="f109">
                  <a:pos x="f144" y="f145"/>
                </a:cxn>
                <a:cxn ang="f109">
                  <a:pos x="f146" y="f147"/>
                </a:cxn>
                <a:cxn ang="f109">
                  <a:pos x="f140" y="f141"/>
                </a:cxn>
                <a:cxn ang="f109">
                  <a:pos x="f148" y="f149"/>
                </a:cxn>
                <a:cxn ang="f109">
                  <a:pos x="f150" y="f151"/>
                </a:cxn>
                <a:cxn ang="f109">
                  <a:pos x="f152" y="f153"/>
                </a:cxn>
                <a:cxn ang="f109">
                  <a:pos x="f154" y="f155"/>
                </a:cxn>
                <a:cxn ang="f109">
                  <a:pos x="f156" y="f157"/>
                </a:cxn>
                <a:cxn ang="f109">
                  <a:pos x="f158" y="f159"/>
                </a:cxn>
                <a:cxn ang="f109">
                  <a:pos x="f160" y="f161"/>
                </a:cxn>
                <a:cxn ang="f109">
                  <a:pos x="f162" y="f163"/>
                </a:cxn>
                <a:cxn ang="f109">
                  <a:pos x="f164" y="f165"/>
                </a:cxn>
                <a:cxn ang="f109">
                  <a:pos x="f148" y="f149"/>
                </a:cxn>
              </a:cxnLst>
              <a:rect l="f136" t="f139" r="f137" b="f138"/>
              <a:pathLst>
                <a:path w="2890" h="2325">
                  <a:moveTo>
                    <a:pt x="f8" y="f7"/>
                  </a:moveTo>
                  <a:lnTo>
                    <a:pt x="f9" y="f10"/>
                  </a:lnTo>
                  <a:lnTo>
                    <a:pt x="f11" y="f12"/>
                  </a:lnTo>
                  <a:lnTo>
                    <a:pt x="f5" y="f13"/>
                  </a:lnTo>
                  <a:lnTo>
                    <a:pt x="f8" y="f7"/>
                  </a:lnTo>
                  <a:close/>
                  <a:moveTo>
                    <a:pt x="f14" y="f15"/>
                  </a:moveTo>
                  <a:lnTo>
                    <a:pt x="f6" y="f5"/>
                  </a:lnTo>
                  <a:lnTo>
                    <a:pt x="f16" y="f17"/>
                  </a:lnTo>
                  <a:cubicBezTo>
                    <a:pt x="f18" y="f19"/>
                    <a:pt x="f20" y="f21"/>
                    <a:pt x="f20" y="f22"/>
                  </a:cubicBezTo>
                  <a:cubicBezTo>
                    <a:pt x="f23" y="f24"/>
                    <a:pt x="f25" y="f26"/>
                    <a:pt x="f27" y="f28"/>
                  </a:cubicBezTo>
                  <a:lnTo>
                    <a:pt x="f29" y="f30"/>
                  </a:lnTo>
                  <a:lnTo>
                    <a:pt x="f31" y="f32"/>
                  </a:lnTo>
                  <a:lnTo>
                    <a:pt x="f33" y="f34"/>
                  </a:lnTo>
                  <a:cubicBezTo>
                    <a:pt x="f35" y="f36"/>
                    <a:pt x="f33" y="f37"/>
                    <a:pt x="f38" y="f39"/>
                  </a:cubicBezTo>
                  <a:cubicBezTo>
                    <a:pt x="f40" y="f41"/>
                    <a:pt x="f42" y="f43"/>
                    <a:pt x="f14" y="f15"/>
                  </a:cubicBezTo>
                  <a:close/>
                </a:path>
              </a:pathLst>
            </a:custGeom>
            <a:solidFill>
              <a:srgbClr val="5B9BD5"/>
            </a:solidFill>
            <a:ln w="38100" cap="flat">
              <a:solidFill>
                <a:srgbClr val="C00000"/>
              </a:solidFill>
              <a:prstDash val="solid"/>
              <a:roun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GB" sz="3200">
                <a:solidFill>
                  <a:srgbClr val="000000"/>
                </a:solidFill>
                <a:latin typeface="Georgia"/>
              </a:endParaRPr>
            </a:p>
          </p:txBody>
        </p:sp>
        <p:sp>
          <p:nvSpPr>
            <p:cNvPr id="30" name="Freeform 29"/>
            <p:cNvSpPr/>
            <p:nvPr/>
          </p:nvSpPr>
          <p:spPr>
            <a:xfrm>
              <a:off x="5458192" y="2338980"/>
              <a:ext cx="504893" cy="705340"/>
            </a:xfrm>
            <a:custGeom>
              <a:avLst/>
              <a:gdLst>
                <a:gd name="f0" fmla="val 10800000"/>
                <a:gd name="f1" fmla="val 5400000"/>
                <a:gd name="f2" fmla="val 180"/>
                <a:gd name="f3" fmla="val w"/>
                <a:gd name="f4" fmla="val h"/>
                <a:gd name="f5" fmla="val 0"/>
                <a:gd name="f6" fmla="val 2889"/>
                <a:gd name="f7" fmla="val 2086"/>
                <a:gd name="f8" fmla="val 9"/>
                <a:gd name="f9" fmla="val 2881"/>
                <a:gd name="f10" fmla="val 2070"/>
                <a:gd name="f11" fmla="val 2871"/>
                <a:gd name="f12" fmla="val 2083"/>
                <a:gd name="f13" fmla="val 13"/>
                <a:gd name="f14" fmla="val 2763"/>
                <a:gd name="f15" fmla="val 1803"/>
                <a:gd name="f16" fmla="val 2580"/>
                <a:gd name="f17" fmla="val 2056"/>
                <a:gd name="f18" fmla="val 2576"/>
                <a:gd name="f19" fmla="val 2573"/>
                <a:gd name="f20" fmla="val 2052"/>
                <a:gd name="f21" fmla="val 2047"/>
                <a:gd name="f22" fmla="val 2043"/>
                <a:gd name="f23" fmla="val 2577"/>
                <a:gd name="f24" fmla="val 2040"/>
                <a:gd name="f25" fmla="val 2582"/>
                <a:gd name="f26" fmla="val 2877"/>
                <a:gd name="f27" fmla="val 2069"/>
                <a:gd name="f28" fmla="val 2869"/>
                <a:gd name="f29" fmla="val 2080"/>
                <a:gd name="f30" fmla="val 2748"/>
                <a:gd name="f31" fmla="val 1809"/>
                <a:gd name="f32" fmla="val 2746"/>
                <a:gd name="f33" fmla="val 1805"/>
                <a:gd name="f34" fmla="val 1800"/>
                <a:gd name="f35" fmla="val 2752"/>
                <a:gd name="f36" fmla="val 1799"/>
                <a:gd name="f37" fmla="val 2756"/>
                <a:gd name="f38" fmla="val 1797"/>
                <a:gd name="f39" fmla="val 2761"/>
                <a:gd name="f40" fmla="+- 0 0 -90"/>
                <a:gd name="f41" fmla="*/ f3 1 2889"/>
                <a:gd name="f42" fmla="*/ f4 1 2086"/>
                <a:gd name="f43" fmla="+- f7 0 f5"/>
                <a:gd name="f44" fmla="+- f6 0 f5"/>
                <a:gd name="f45" fmla="*/ f40 f0 1"/>
                <a:gd name="f46" fmla="*/ f44 1 2889"/>
                <a:gd name="f47" fmla="*/ f43 1 2086"/>
                <a:gd name="f48" fmla="*/ 9 f44 1"/>
                <a:gd name="f49" fmla="*/ 0 f43 1"/>
                <a:gd name="f50" fmla="*/ 2881 f44 1"/>
                <a:gd name="f51" fmla="*/ 2070 f43 1"/>
                <a:gd name="f52" fmla="*/ 2871 f44 1"/>
                <a:gd name="f53" fmla="*/ 2083 f43 1"/>
                <a:gd name="f54" fmla="*/ 0 f44 1"/>
                <a:gd name="f55" fmla="*/ 13 f43 1"/>
                <a:gd name="f56" fmla="*/ 2763 f44 1"/>
                <a:gd name="f57" fmla="*/ 1803 f43 1"/>
                <a:gd name="f58" fmla="*/ 2889 f44 1"/>
                <a:gd name="f59" fmla="*/ 2086 f43 1"/>
                <a:gd name="f60" fmla="*/ 2580 f44 1"/>
                <a:gd name="f61" fmla="*/ 2056 f43 1"/>
                <a:gd name="f62" fmla="*/ 2573 f44 1"/>
                <a:gd name="f63" fmla="*/ 2047 f43 1"/>
                <a:gd name="f64" fmla="*/ 2582 f44 1"/>
                <a:gd name="f65" fmla="*/ 2040 f43 1"/>
                <a:gd name="f66" fmla="*/ 2877 f44 1"/>
                <a:gd name="f67" fmla="*/ 2069 f43 1"/>
                <a:gd name="f68" fmla="*/ 2869 f44 1"/>
                <a:gd name="f69" fmla="*/ 2080 f43 1"/>
                <a:gd name="f70" fmla="*/ 2748 f44 1"/>
                <a:gd name="f71" fmla="*/ 1809 f43 1"/>
                <a:gd name="f72" fmla="*/ 2752 f44 1"/>
                <a:gd name="f73" fmla="*/ 1799 f43 1"/>
                <a:gd name="f74" fmla="*/ f45 1 f2"/>
                <a:gd name="f75" fmla="*/ f48 1 2889"/>
                <a:gd name="f76" fmla="*/ f49 1 2086"/>
                <a:gd name="f77" fmla="*/ f50 1 2889"/>
                <a:gd name="f78" fmla="*/ f51 1 2086"/>
                <a:gd name="f79" fmla="*/ f52 1 2889"/>
                <a:gd name="f80" fmla="*/ f53 1 2086"/>
                <a:gd name="f81" fmla="*/ f54 1 2889"/>
                <a:gd name="f82" fmla="*/ f55 1 2086"/>
                <a:gd name="f83" fmla="*/ f56 1 2889"/>
                <a:gd name="f84" fmla="*/ f57 1 2086"/>
                <a:gd name="f85" fmla="*/ f58 1 2889"/>
                <a:gd name="f86" fmla="*/ f59 1 2086"/>
                <a:gd name="f87" fmla="*/ f60 1 2889"/>
                <a:gd name="f88" fmla="*/ f61 1 2086"/>
                <a:gd name="f89" fmla="*/ f62 1 2889"/>
                <a:gd name="f90" fmla="*/ f63 1 2086"/>
                <a:gd name="f91" fmla="*/ f64 1 2889"/>
                <a:gd name="f92" fmla="*/ f65 1 2086"/>
                <a:gd name="f93" fmla="*/ f66 1 2889"/>
                <a:gd name="f94" fmla="*/ f67 1 2086"/>
                <a:gd name="f95" fmla="*/ f68 1 2889"/>
                <a:gd name="f96" fmla="*/ f69 1 2086"/>
                <a:gd name="f97" fmla="*/ f70 1 2889"/>
                <a:gd name="f98" fmla="*/ f71 1 2086"/>
                <a:gd name="f99" fmla="*/ f72 1 2889"/>
                <a:gd name="f100" fmla="*/ f73 1 2086"/>
                <a:gd name="f101" fmla="*/ 0 1 f46"/>
                <a:gd name="f102" fmla="*/ f6 1 f46"/>
                <a:gd name="f103" fmla="*/ 0 1 f47"/>
                <a:gd name="f104" fmla="*/ f7 1 f47"/>
                <a:gd name="f105" fmla="+- f74 0 f1"/>
                <a:gd name="f106" fmla="*/ f75 1 f46"/>
                <a:gd name="f107" fmla="*/ f76 1 f47"/>
                <a:gd name="f108" fmla="*/ f77 1 f46"/>
                <a:gd name="f109" fmla="*/ f78 1 f47"/>
                <a:gd name="f110" fmla="*/ f79 1 f46"/>
                <a:gd name="f111" fmla="*/ f80 1 f47"/>
                <a:gd name="f112" fmla="*/ f81 1 f46"/>
                <a:gd name="f113" fmla="*/ f82 1 f47"/>
                <a:gd name="f114" fmla="*/ f83 1 f46"/>
                <a:gd name="f115" fmla="*/ f84 1 f47"/>
                <a:gd name="f116" fmla="*/ f85 1 f46"/>
                <a:gd name="f117" fmla="*/ f86 1 f47"/>
                <a:gd name="f118" fmla="*/ f87 1 f46"/>
                <a:gd name="f119" fmla="*/ f88 1 f47"/>
                <a:gd name="f120" fmla="*/ f89 1 f46"/>
                <a:gd name="f121" fmla="*/ f90 1 f47"/>
                <a:gd name="f122" fmla="*/ f91 1 f46"/>
                <a:gd name="f123" fmla="*/ f92 1 f47"/>
                <a:gd name="f124" fmla="*/ f93 1 f46"/>
                <a:gd name="f125" fmla="*/ f94 1 f47"/>
                <a:gd name="f126" fmla="*/ f95 1 f46"/>
                <a:gd name="f127" fmla="*/ f96 1 f47"/>
                <a:gd name="f128" fmla="*/ f97 1 f46"/>
                <a:gd name="f129" fmla="*/ f98 1 f47"/>
                <a:gd name="f130" fmla="*/ f99 1 f46"/>
                <a:gd name="f131" fmla="*/ f100 1 f47"/>
                <a:gd name="f132" fmla="*/ f101 f41 1"/>
                <a:gd name="f133" fmla="*/ f102 f41 1"/>
                <a:gd name="f134" fmla="*/ f104 f42 1"/>
                <a:gd name="f135" fmla="*/ f103 f42 1"/>
                <a:gd name="f136" fmla="*/ f106 f41 1"/>
                <a:gd name="f137" fmla="*/ f107 f42 1"/>
                <a:gd name="f138" fmla="*/ f108 f41 1"/>
                <a:gd name="f139" fmla="*/ f109 f42 1"/>
                <a:gd name="f140" fmla="*/ f110 f41 1"/>
                <a:gd name="f141" fmla="*/ f111 f42 1"/>
                <a:gd name="f142" fmla="*/ f112 f41 1"/>
                <a:gd name="f143" fmla="*/ f113 f42 1"/>
                <a:gd name="f144" fmla="*/ f114 f41 1"/>
                <a:gd name="f145" fmla="*/ f115 f42 1"/>
                <a:gd name="f146" fmla="*/ f116 f41 1"/>
                <a:gd name="f147" fmla="*/ f117 f42 1"/>
                <a:gd name="f148" fmla="*/ f118 f41 1"/>
                <a:gd name="f149" fmla="*/ f119 f42 1"/>
                <a:gd name="f150" fmla="*/ f120 f41 1"/>
                <a:gd name="f151" fmla="*/ f121 f42 1"/>
                <a:gd name="f152" fmla="*/ f122 f41 1"/>
                <a:gd name="f153" fmla="*/ f123 f42 1"/>
                <a:gd name="f154" fmla="*/ f124 f41 1"/>
                <a:gd name="f155" fmla="*/ f125 f42 1"/>
                <a:gd name="f156" fmla="*/ f126 f41 1"/>
                <a:gd name="f157" fmla="*/ f127 f42 1"/>
                <a:gd name="f158" fmla="*/ f128 f41 1"/>
                <a:gd name="f159" fmla="*/ f129 f42 1"/>
                <a:gd name="f160" fmla="*/ f130 f41 1"/>
                <a:gd name="f161" fmla="*/ f131 f42 1"/>
              </a:gdLst>
              <a:ahLst/>
              <a:cxnLst>
                <a:cxn ang="3cd4">
                  <a:pos x="hc" y="t"/>
                </a:cxn>
                <a:cxn ang="0">
                  <a:pos x="r" y="vc"/>
                </a:cxn>
                <a:cxn ang="cd4">
                  <a:pos x="hc" y="b"/>
                </a:cxn>
                <a:cxn ang="cd2">
                  <a:pos x="l" y="vc"/>
                </a:cxn>
                <a:cxn ang="f105">
                  <a:pos x="f136" y="f137"/>
                </a:cxn>
                <a:cxn ang="f105">
                  <a:pos x="f138" y="f139"/>
                </a:cxn>
                <a:cxn ang="f105">
                  <a:pos x="f140" y="f141"/>
                </a:cxn>
                <a:cxn ang="f105">
                  <a:pos x="f142" y="f143"/>
                </a:cxn>
                <a:cxn ang="f105">
                  <a:pos x="f136" y="f137"/>
                </a:cxn>
                <a:cxn ang="f105">
                  <a:pos x="f144" y="f145"/>
                </a:cxn>
                <a:cxn ang="f105">
                  <a:pos x="f146" y="f147"/>
                </a:cxn>
                <a:cxn ang="f105">
                  <a:pos x="f148" y="f149"/>
                </a:cxn>
                <a:cxn ang="f105">
                  <a:pos x="f150" y="f151"/>
                </a:cxn>
                <a:cxn ang="f105">
                  <a:pos x="f152" y="f153"/>
                </a:cxn>
                <a:cxn ang="f105">
                  <a:pos x="f154" y="f155"/>
                </a:cxn>
                <a:cxn ang="f105">
                  <a:pos x="f156" y="f157"/>
                </a:cxn>
                <a:cxn ang="f105">
                  <a:pos x="f158" y="f159"/>
                </a:cxn>
                <a:cxn ang="f105">
                  <a:pos x="f160" y="f161"/>
                </a:cxn>
                <a:cxn ang="f105">
                  <a:pos x="f144" y="f145"/>
                </a:cxn>
              </a:cxnLst>
              <a:rect l="f132" t="f135" r="f133" b="f134"/>
              <a:pathLst>
                <a:path w="2889" h="2086">
                  <a:moveTo>
                    <a:pt x="f8" y="f5"/>
                  </a:moveTo>
                  <a:lnTo>
                    <a:pt x="f9" y="f10"/>
                  </a:lnTo>
                  <a:lnTo>
                    <a:pt x="f11" y="f12"/>
                  </a:lnTo>
                  <a:lnTo>
                    <a:pt x="f5" y="f13"/>
                  </a:lnTo>
                  <a:lnTo>
                    <a:pt x="f8" y="f5"/>
                  </a:lnTo>
                  <a:close/>
                  <a:moveTo>
                    <a:pt x="f14" y="f15"/>
                  </a:moveTo>
                  <a:lnTo>
                    <a:pt x="f6" y="f7"/>
                  </a:lnTo>
                  <a:lnTo>
                    <a:pt x="f16" y="f17"/>
                  </a:lnTo>
                  <a:cubicBezTo>
                    <a:pt x="f18" y="f17"/>
                    <a:pt x="f19" y="f20"/>
                    <a:pt x="f19" y="f21"/>
                  </a:cubicBezTo>
                  <a:cubicBezTo>
                    <a:pt x="f19" y="f22"/>
                    <a:pt x="f23" y="f24"/>
                    <a:pt x="f25" y="f24"/>
                  </a:cubicBezTo>
                  <a:lnTo>
                    <a:pt x="f26" y="f27"/>
                  </a:lnTo>
                  <a:lnTo>
                    <a:pt x="f28" y="f29"/>
                  </a:lnTo>
                  <a:lnTo>
                    <a:pt x="f30" y="f31"/>
                  </a:lnTo>
                  <a:cubicBezTo>
                    <a:pt x="f32" y="f33"/>
                    <a:pt x="f30" y="f34"/>
                    <a:pt x="f35" y="f36"/>
                  </a:cubicBezTo>
                  <a:cubicBezTo>
                    <a:pt x="f37" y="f38"/>
                    <a:pt x="f39" y="f36"/>
                    <a:pt x="f14" y="f15"/>
                  </a:cubicBezTo>
                  <a:close/>
                </a:path>
              </a:pathLst>
            </a:custGeom>
            <a:solidFill>
              <a:srgbClr val="5B9BD5"/>
            </a:solidFill>
            <a:ln w="28575" cap="flat">
              <a:solidFill>
                <a:srgbClr val="C00000"/>
              </a:solidFill>
              <a:prstDash val="solid"/>
              <a:roun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GB" sz="3200">
                <a:solidFill>
                  <a:srgbClr val="000000"/>
                </a:solidFill>
                <a:latin typeface="Georgia"/>
              </a:endParaRPr>
            </a:p>
          </p:txBody>
        </p:sp>
      </p:grpSp>
      <p:sp>
        <p:nvSpPr>
          <p:cNvPr id="31" name="Rectangle 4">
            <a:extLst>
              <a:ext uri="{FF2B5EF4-FFF2-40B4-BE49-F238E27FC236}">
                <a16:creationId xmlns:a16="http://schemas.microsoft.com/office/drawing/2014/main" id="{FA42698A-DFA4-4358-89B1-B109FA8039C6}"/>
              </a:ext>
            </a:extLst>
          </p:cNvPr>
          <p:cNvSpPr>
            <a:spLocks noChangeArrowheads="1"/>
          </p:cNvSpPr>
          <p:nvPr/>
        </p:nvSpPr>
        <p:spPr bwMode="auto">
          <a:xfrm>
            <a:off x="250825" y="1169988"/>
            <a:ext cx="8675688" cy="71437"/>
          </a:xfrm>
          <a:prstGeom prst="rect">
            <a:avLst/>
          </a:prstGeom>
          <a:solidFill>
            <a:srgbClr val="FF872D"/>
          </a:solidFill>
          <a:ln w="9525">
            <a:solidFill>
              <a:srgbClr val="FF872D"/>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ZA" altLang="en-US" sz="1800"/>
          </a:p>
        </p:txBody>
      </p:sp>
      <p:pic>
        <p:nvPicPr>
          <p:cNvPr id="32" name="Picture 5">
            <a:extLst>
              <a:ext uri="{FF2B5EF4-FFF2-40B4-BE49-F238E27FC236}">
                <a16:creationId xmlns:a16="http://schemas.microsoft.com/office/drawing/2014/main" id="{21F93E8E-AACE-4346-B9DE-C90F8E2885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6051550"/>
            <a:ext cx="20161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1" descr="EPWP letterhead temp-1 (2)">
            <a:extLst>
              <a:ext uri="{FF2B5EF4-FFF2-40B4-BE49-F238E27FC236}">
                <a16:creationId xmlns:a16="http://schemas.microsoft.com/office/drawing/2014/main" id="{29CED9A7-B15F-4C1A-BA40-4C8C07B656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4251" b="12849"/>
          <a:stretch>
            <a:fillRect/>
          </a:stretch>
        </p:blipFill>
        <p:spPr bwMode="auto">
          <a:xfrm>
            <a:off x="6443663" y="6146800"/>
            <a:ext cx="19431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4" descr="ILO LOGO">
            <a:extLst>
              <a:ext uri="{FF2B5EF4-FFF2-40B4-BE49-F238E27FC236}">
                <a16:creationId xmlns:a16="http://schemas.microsoft.com/office/drawing/2014/main" id="{CBCFDE55-7FB7-49F4-9202-33C9D20519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0200" y="6237288"/>
            <a:ext cx="6858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2BCCE99D-00A1-4910-BA35-C688EB4F7397}"/>
              </a:ext>
            </a:extLst>
          </p:cNvPr>
          <p:cNvSpPr>
            <a:spLocks noGrp="1"/>
          </p:cNvSpPr>
          <p:nvPr>
            <p:ph type="title"/>
          </p:nvPr>
        </p:nvSpPr>
        <p:spPr>
          <a:xfrm>
            <a:off x="1514475" y="258763"/>
            <a:ext cx="6115050" cy="742950"/>
          </a:xfrm>
        </p:spPr>
        <p:txBody>
          <a:bodyPr/>
          <a:lstStyle/>
          <a:p>
            <a:pPr algn="ctr"/>
            <a:r>
              <a:rPr lang="en-GB" altLang="en-US"/>
              <a:t>Wage</a:t>
            </a:r>
          </a:p>
        </p:txBody>
      </p:sp>
      <p:sp>
        <p:nvSpPr>
          <p:cNvPr id="3" name="Content Placeholder 2">
            <a:extLst>
              <a:ext uri="{FF2B5EF4-FFF2-40B4-BE49-F238E27FC236}">
                <a16:creationId xmlns:a16="http://schemas.microsoft.com/office/drawing/2014/main" id="{26066BA9-25B6-44EC-92DD-6D74D1CB0383}"/>
              </a:ext>
            </a:extLst>
          </p:cNvPr>
          <p:cNvSpPr>
            <a:spLocks noGrp="1"/>
          </p:cNvSpPr>
          <p:nvPr>
            <p:ph sz="quarter" idx="1"/>
          </p:nvPr>
        </p:nvSpPr>
        <p:spPr>
          <a:xfrm>
            <a:off x="323528" y="1481137"/>
            <a:ext cx="8424936" cy="5020271"/>
          </a:xfrm>
        </p:spPr>
        <p:txBody>
          <a:bodyPr>
            <a:normAutofit/>
          </a:bodyPr>
          <a:lstStyle/>
          <a:p>
            <a:pPr marL="239310" indent="-239310">
              <a:defRPr/>
            </a:pPr>
            <a:r>
              <a:rPr lang="en-GB" sz="2800" dirty="0"/>
              <a:t>Wage targeting: Set </a:t>
            </a:r>
            <a:r>
              <a:rPr lang="en-GB" sz="2800" dirty="0">
                <a:solidFill>
                  <a:srgbClr val="C00000"/>
                </a:solidFill>
              </a:rPr>
              <a:t>at or below lowest </a:t>
            </a:r>
            <a:r>
              <a:rPr lang="en-GB" sz="2800" dirty="0"/>
              <a:t>prevailing wage</a:t>
            </a:r>
          </a:p>
          <a:p>
            <a:pPr marL="239310" indent="-239310">
              <a:defRPr/>
            </a:pPr>
            <a:r>
              <a:rPr lang="en-GB" sz="2800" dirty="0"/>
              <a:t>Objective of </a:t>
            </a:r>
            <a:r>
              <a:rPr lang="en-GB" sz="2800" dirty="0">
                <a:solidFill>
                  <a:srgbClr val="C00000"/>
                </a:solidFill>
              </a:rPr>
              <a:t>‘self targeting</a:t>
            </a:r>
            <a:r>
              <a:rPr lang="en-GB" sz="2800" dirty="0">
                <a:solidFill>
                  <a:srgbClr val="09087F"/>
                </a:solidFill>
              </a:rPr>
              <a:t>’</a:t>
            </a:r>
          </a:p>
          <a:p>
            <a:pPr marL="239310" indent="-239310">
              <a:defRPr/>
            </a:pPr>
            <a:r>
              <a:rPr lang="en-GB" sz="2800" dirty="0"/>
              <a:t>Low wage creates potential tension with social protection objective,</a:t>
            </a:r>
          </a:p>
          <a:p>
            <a:pPr marL="239310" indent="-239310">
              <a:defRPr/>
            </a:pPr>
            <a:r>
              <a:rPr lang="en-GB" sz="2800" dirty="0"/>
              <a:t>High</a:t>
            </a:r>
            <a:r>
              <a:rPr lang="en-GB" sz="2800" dirty="0">
                <a:solidFill>
                  <a:srgbClr val="09087F"/>
                </a:solidFill>
              </a:rPr>
              <a:t> </a:t>
            </a:r>
            <a:r>
              <a:rPr lang="en-GB" sz="2800" dirty="0">
                <a:solidFill>
                  <a:srgbClr val="C00000"/>
                </a:solidFill>
              </a:rPr>
              <a:t>opportunity cost </a:t>
            </a:r>
            <a:r>
              <a:rPr lang="en-GB" sz="2800" dirty="0"/>
              <a:t>for poorest, typically labour constrained (reallocation from domestic and productive activities)</a:t>
            </a:r>
          </a:p>
          <a:p>
            <a:pPr marL="239310" indent="-239310">
              <a:defRPr/>
            </a:pPr>
            <a:r>
              <a:rPr lang="en-GB" sz="2800" dirty="0"/>
              <a:t>PWPs protect the labour markets that create the initial conditions of poverty, unemployment and inequality</a:t>
            </a:r>
          </a:p>
        </p:txBody>
      </p:sp>
      <p:sp>
        <p:nvSpPr>
          <p:cNvPr id="4" name="Slide Number Placeholder 3">
            <a:extLst>
              <a:ext uri="{FF2B5EF4-FFF2-40B4-BE49-F238E27FC236}">
                <a16:creationId xmlns:a16="http://schemas.microsoft.com/office/drawing/2014/main" id="{90A08B56-3B7A-4A54-9BD1-BA466C96EC5A}"/>
              </a:ext>
            </a:extLst>
          </p:cNvPr>
          <p:cNvSpPr>
            <a:spLocks noGrp="1"/>
          </p:cNvSpPr>
          <p:nvPr>
            <p:ph type="sldNum" sz="quarter" idx="12"/>
          </p:nvPr>
        </p:nvSpPr>
        <p:spPr/>
        <p:txBody>
          <a:bodyPr>
            <a:normAutofit/>
          </a:bodyPr>
          <a:lstStyle/>
          <a:p>
            <a:pPr>
              <a:defRPr/>
            </a:pPr>
            <a:fld id="{BD253C56-5E43-4F0E-AC22-81A98A6E8159}" type="slidenum">
              <a:rPr lang="en-GB" smtClean="0"/>
              <a:pPr>
                <a:defRPr/>
              </a:pPr>
              <a:t>23</a:t>
            </a:fld>
            <a:endParaRPr lang="en-GB"/>
          </a:p>
        </p:txBody>
      </p:sp>
      <p:sp>
        <p:nvSpPr>
          <p:cNvPr id="5" name="Rectangle 4">
            <a:extLst>
              <a:ext uri="{FF2B5EF4-FFF2-40B4-BE49-F238E27FC236}">
                <a16:creationId xmlns:a16="http://schemas.microsoft.com/office/drawing/2014/main" id="{A56B8FC4-6E5F-4320-B5D9-A55542FBE0CC}"/>
              </a:ext>
            </a:extLst>
          </p:cNvPr>
          <p:cNvSpPr>
            <a:spLocks noChangeArrowheads="1"/>
          </p:cNvSpPr>
          <p:nvPr/>
        </p:nvSpPr>
        <p:spPr bwMode="auto">
          <a:xfrm>
            <a:off x="250825" y="1169988"/>
            <a:ext cx="8675688" cy="71437"/>
          </a:xfrm>
          <a:prstGeom prst="rect">
            <a:avLst/>
          </a:prstGeom>
          <a:solidFill>
            <a:srgbClr val="FF872D"/>
          </a:solidFill>
          <a:ln w="9525">
            <a:solidFill>
              <a:srgbClr val="FF872D"/>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ZA" altLang="en-US" sz="1800"/>
          </a:p>
        </p:txBody>
      </p:sp>
      <p:pic>
        <p:nvPicPr>
          <p:cNvPr id="6" name="Picture 5">
            <a:extLst>
              <a:ext uri="{FF2B5EF4-FFF2-40B4-BE49-F238E27FC236}">
                <a16:creationId xmlns:a16="http://schemas.microsoft.com/office/drawing/2014/main" id="{73222C56-9C2B-4C75-B6CA-E4892F59EF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6051550"/>
            <a:ext cx="20161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EPWP letterhead temp-1 (2)">
            <a:extLst>
              <a:ext uri="{FF2B5EF4-FFF2-40B4-BE49-F238E27FC236}">
                <a16:creationId xmlns:a16="http://schemas.microsoft.com/office/drawing/2014/main" id="{AC5CED7A-E851-4C2A-ADA1-5739290E46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4251" b="12849"/>
          <a:stretch>
            <a:fillRect/>
          </a:stretch>
        </p:blipFill>
        <p:spPr bwMode="auto">
          <a:xfrm>
            <a:off x="6443663" y="6146800"/>
            <a:ext cx="19431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ILO LOGO">
            <a:extLst>
              <a:ext uri="{FF2B5EF4-FFF2-40B4-BE49-F238E27FC236}">
                <a16:creationId xmlns:a16="http://schemas.microsoft.com/office/drawing/2014/main" id="{B6497FEA-B212-420F-980E-24E7F454418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0200" y="6237288"/>
            <a:ext cx="6858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6DB7362E-8444-42A8-BD6D-263B3AB6D17B}"/>
              </a:ext>
            </a:extLst>
          </p:cNvPr>
          <p:cNvSpPr>
            <a:spLocks noGrp="1"/>
          </p:cNvSpPr>
          <p:nvPr>
            <p:ph type="title"/>
          </p:nvPr>
        </p:nvSpPr>
        <p:spPr>
          <a:xfrm>
            <a:off x="1331913" y="260350"/>
            <a:ext cx="6115050" cy="742950"/>
          </a:xfrm>
        </p:spPr>
        <p:txBody>
          <a:bodyPr/>
          <a:lstStyle/>
          <a:p>
            <a:pPr algn="ctr"/>
            <a:r>
              <a:rPr lang="en-GB" altLang="en-US"/>
              <a:t>Assets</a:t>
            </a:r>
          </a:p>
        </p:txBody>
      </p:sp>
      <p:sp>
        <p:nvSpPr>
          <p:cNvPr id="41987" name="Content Placeholder 2">
            <a:extLst>
              <a:ext uri="{FF2B5EF4-FFF2-40B4-BE49-F238E27FC236}">
                <a16:creationId xmlns:a16="http://schemas.microsoft.com/office/drawing/2014/main" id="{CB600284-08BA-43D3-9DA2-90910D03B67F}"/>
              </a:ext>
            </a:extLst>
          </p:cNvPr>
          <p:cNvSpPr>
            <a:spLocks noGrp="1"/>
          </p:cNvSpPr>
          <p:nvPr>
            <p:ph sz="quarter" idx="1"/>
          </p:nvPr>
        </p:nvSpPr>
        <p:spPr>
          <a:xfrm>
            <a:off x="250824" y="1516063"/>
            <a:ext cx="8641655" cy="5081587"/>
          </a:xfrm>
        </p:spPr>
        <p:txBody>
          <a:bodyPr/>
          <a:lstStyle/>
          <a:p>
            <a:r>
              <a:rPr lang="en-GB" altLang="en-US" sz="2500" dirty="0"/>
              <a:t>PWPs are the most expensive instruments of social protection </a:t>
            </a:r>
            <a:r>
              <a:rPr lang="en-GB" altLang="en-US" sz="2500" dirty="0">
                <a:solidFill>
                  <a:srgbClr val="09087F"/>
                </a:solidFill>
              </a:rPr>
              <a:t>- </a:t>
            </a:r>
            <a:r>
              <a:rPr lang="en-GB" altLang="en-US" sz="2500" dirty="0">
                <a:solidFill>
                  <a:srgbClr val="C00000"/>
                </a:solidFill>
              </a:rPr>
              <a:t>technical, material and capital costs of asset creation</a:t>
            </a:r>
          </a:p>
          <a:p>
            <a:r>
              <a:rPr lang="en-GB" altLang="en-US" sz="2500" dirty="0"/>
              <a:t>PWP</a:t>
            </a:r>
            <a:r>
              <a:rPr lang="en-GB" altLang="en-US" sz="2500" dirty="0">
                <a:solidFill>
                  <a:srgbClr val="09087F"/>
                </a:solidFill>
              </a:rPr>
              <a:t> </a:t>
            </a:r>
            <a:r>
              <a:rPr lang="en-GB" altLang="en-US" sz="2500" dirty="0">
                <a:solidFill>
                  <a:srgbClr val="C00000"/>
                </a:solidFill>
              </a:rPr>
              <a:t>asset quality </a:t>
            </a:r>
            <a:r>
              <a:rPr lang="en-GB" altLang="en-US" sz="2500" dirty="0"/>
              <a:t>perceived as major challenge </a:t>
            </a:r>
          </a:p>
          <a:p>
            <a:pPr marL="479425" lvl="1"/>
            <a:r>
              <a:rPr lang="en-GB" altLang="en-US" sz="2500" dirty="0"/>
              <a:t>Ceilings on budget for capital inputs</a:t>
            </a:r>
          </a:p>
          <a:p>
            <a:pPr marL="479425" lvl="1"/>
            <a:r>
              <a:rPr lang="en-GB" altLang="en-US" sz="2500" dirty="0"/>
              <a:t>Limited technical capacity for selection/design/oversight in many LICs</a:t>
            </a:r>
          </a:p>
          <a:p>
            <a:pPr marL="479425" lvl="1"/>
            <a:r>
              <a:rPr lang="en-GB" altLang="en-US" sz="2500" dirty="0"/>
              <a:t>Limited integration with local infrastructure planning or provision for recurrent costs</a:t>
            </a:r>
          </a:p>
          <a:p>
            <a:r>
              <a:rPr lang="en-GB" altLang="en-US" sz="2500" dirty="0">
                <a:solidFill>
                  <a:srgbClr val="C00000"/>
                </a:solidFill>
              </a:rPr>
              <a:t>Limited robust evaluation evidence </a:t>
            </a:r>
            <a:r>
              <a:rPr lang="en-GB" altLang="en-US" sz="2500" dirty="0">
                <a:solidFill>
                  <a:srgbClr val="09087F"/>
                </a:solidFill>
              </a:rPr>
              <a:t>– </a:t>
            </a:r>
            <a:r>
              <a:rPr lang="en-GB" altLang="en-US" sz="2500" dirty="0"/>
              <a:t>M&amp;E not review functioning of assets in medium term (process focus)</a:t>
            </a:r>
          </a:p>
          <a:p>
            <a:pPr marL="0" indent="0">
              <a:buNone/>
            </a:pPr>
            <a:endParaRPr lang="en-GB" altLang="en-US" sz="2200" dirty="0">
              <a:solidFill>
                <a:srgbClr val="09087F"/>
              </a:solidFill>
            </a:endParaRPr>
          </a:p>
        </p:txBody>
      </p:sp>
      <p:sp>
        <p:nvSpPr>
          <p:cNvPr id="4" name="Slide Number Placeholder 3">
            <a:extLst>
              <a:ext uri="{FF2B5EF4-FFF2-40B4-BE49-F238E27FC236}">
                <a16:creationId xmlns:a16="http://schemas.microsoft.com/office/drawing/2014/main" id="{815DDA4E-1613-41EE-BB7D-9DC449357584}"/>
              </a:ext>
            </a:extLst>
          </p:cNvPr>
          <p:cNvSpPr>
            <a:spLocks noGrp="1"/>
          </p:cNvSpPr>
          <p:nvPr>
            <p:ph type="sldNum" sz="quarter" idx="12"/>
          </p:nvPr>
        </p:nvSpPr>
        <p:spPr/>
        <p:txBody>
          <a:bodyPr>
            <a:normAutofit/>
          </a:bodyPr>
          <a:lstStyle/>
          <a:p>
            <a:pPr>
              <a:defRPr/>
            </a:pPr>
            <a:fld id="{82D26BE5-513A-4893-8FF9-E90074C38774}" type="slidenum">
              <a:rPr lang="en-GB" smtClean="0"/>
              <a:pPr>
                <a:defRPr/>
              </a:pPr>
              <a:t>24</a:t>
            </a:fld>
            <a:endParaRPr lang="en-GB"/>
          </a:p>
        </p:txBody>
      </p:sp>
      <p:sp>
        <p:nvSpPr>
          <p:cNvPr id="5" name="Rectangle 4">
            <a:extLst>
              <a:ext uri="{FF2B5EF4-FFF2-40B4-BE49-F238E27FC236}">
                <a16:creationId xmlns:a16="http://schemas.microsoft.com/office/drawing/2014/main" id="{E0A4505A-0B75-4CC0-80AB-FDDCBD9AA531}"/>
              </a:ext>
            </a:extLst>
          </p:cNvPr>
          <p:cNvSpPr>
            <a:spLocks noChangeArrowheads="1"/>
          </p:cNvSpPr>
          <p:nvPr/>
        </p:nvSpPr>
        <p:spPr bwMode="auto">
          <a:xfrm>
            <a:off x="250825" y="1169988"/>
            <a:ext cx="8675688" cy="71437"/>
          </a:xfrm>
          <a:prstGeom prst="rect">
            <a:avLst/>
          </a:prstGeom>
          <a:solidFill>
            <a:srgbClr val="FF872D"/>
          </a:solidFill>
          <a:ln w="9525">
            <a:solidFill>
              <a:srgbClr val="FF872D"/>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ZA" altLang="en-US" sz="1800"/>
          </a:p>
        </p:txBody>
      </p:sp>
      <p:pic>
        <p:nvPicPr>
          <p:cNvPr id="6" name="Picture 5">
            <a:extLst>
              <a:ext uri="{FF2B5EF4-FFF2-40B4-BE49-F238E27FC236}">
                <a16:creationId xmlns:a16="http://schemas.microsoft.com/office/drawing/2014/main" id="{F968CEA1-A536-428D-B2CA-7F03AB3B79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6051550"/>
            <a:ext cx="20161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EPWP letterhead temp-1 (2)">
            <a:extLst>
              <a:ext uri="{FF2B5EF4-FFF2-40B4-BE49-F238E27FC236}">
                <a16:creationId xmlns:a16="http://schemas.microsoft.com/office/drawing/2014/main" id="{9CFF05D0-3965-4D88-B23B-DD87E31FCB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4251" b="12849"/>
          <a:stretch>
            <a:fillRect/>
          </a:stretch>
        </p:blipFill>
        <p:spPr bwMode="auto">
          <a:xfrm>
            <a:off x="6443663" y="6146800"/>
            <a:ext cx="19431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ILO LOGO">
            <a:extLst>
              <a:ext uri="{FF2B5EF4-FFF2-40B4-BE49-F238E27FC236}">
                <a16:creationId xmlns:a16="http://schemas.microsoft.com/office/drawing/2014/main" id="{139C73B7-43A4-4B67-8375-4FE18C2B0F0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0200" y="6237288"/>
            <a:ext cx="6858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EF5C6BCD-DA95-4F09-B862-B8D93253BDB6}"/>
              </a:ext>
            </a:extLst>
          </p:cNvPr>
          <p:cNvSpPr>
            <a:spLocks noGrp="1"/>
          </p:cNvSpPr>
          <p:nvPr>
            <p:ph type="title"/>
          </p:nvPr>
        </p:nvSpPr>
        <p:spPr>
          <a:xfrm>
            <a:off x="108271" y="260648"/>
            <a:ext cx="8818241" cy="742950"/>
          </a:xfrm>
        </p:spPr>
        <p:txBody>
          <a:bodyPr/>
          <a:lstStyle/>
          <a:p>
            <a:pPr algn="ctr"/>
            <a:r>
              <a:rPr lang="en-GB" altLang="en-US" dirty="0"/>
              <a:t>Training and household development</a:t>
            </a:r>
          </a:p>
        </p:txBody>
      </p:sp>
      <p:sp>
        <p:nvSpPr>
          <p:cNvPr id="44035" name="Content Placeholder 2">
            <a:extLst>
              <a:ext uri="{FF2B5EF4-FFF2-40B4-BE49-F238E27FC236}">
                <a16:creationId xmlns:a16="http://schemas.microsoft.com/office/drawing/2014/main" id="{92791DD3-E7F8-4839-9D0A-7B737BC80568}"/>
              </a:ext>
            </a:extLst>
          </p:cNvPr>
          <p:cNvSpPr>
            <a:spLocks noGrp="1"/>
          </p:cNvSpPr>
          <p:nvPr>
            <p:ph sz="quarter" idx="1"/>
          </p:nvPr>
        </p:nvSpPr>
        <p:spPr>
          <a:xfrm>
            <a:off x="252288" y="1628800"/>
            <a:ext cx="8568184" cy="4751387"/>
          </a:xfrm>
        </p:spPr>
        <p:txBody>
          <a:bodyPr/>
          <a:lstStyle/>
          <a:p>
            <a:r>
              <a:rPr lang="en-ZA" altLang="en-US" sz="2800" dirty="0"/>
              <a:t>Few PWPs provide sufficient household development services (e.g. training) at scale</a:t>
            </a:r>
          </a:p>
          <a:p>
            <a:r>
              <a:rPr lang="en-ZA" altLang="en-US" sz="2800" dirty="0"/>
              <a:t>And labour markets often do not provide the private sector employment opportunities to make the training worthwhile</a:t>
            </a:r>
          </a:p>
          <a:p>
            <a:r>
              <a:rPr lang="en-ZA" altLang="en-US" sz="2800" dirty="0"/>
              <a:t>Partly based on assumption of frictional or structural unemployment</a:t>
            </a:r>
          </a:p>
          <a:p>
            <a:r>
              <a:rPr lang="en-ZA" altLang="en-US" sz="2800" dirty="0"/>
              <a:t>PWPs cannot succeed in a policy vacuum</a:t>
            </a:r>
          </a:p>
          <a:p>
            <a:pPr marL="0" indent="0">
              <a:buNone/>
            </a:pPr>
            <a:endParaRPr lang="en-ZA" altLang="en-US" sz="2500" dirty="0">
              <a:solidFill>
                <a:srgbClr val="09087F"/>
              </a:solidFill>
            </a:endParaRPr>
          </a:p>
          <a:p>
            <a:endParaRPr lang="en-GB" altLang="en-US" sz="2500" dirty="0">
              <a:solidFill>
                <a:srgbClr val="09087F"/>
              </a:solidFill>
            </a:endParaRPr>
          </a:p>
        </p:txBody>
      </p:sp>
      <p:sp>
        <p:nvSpPr>
          <p:cNvPr id="4" name="Rectangle 4">
            <a:extLst>
              <a:ext uri="{FF2B5EF4-FFF2-40B4-BE49-F238E27FC236}">
                <a16:creationId xmlns:a16="http://schemas.microsoft.com/office/drawing/2014/main" id="{078516B0-5E49-49AD-85BE-EF7AC9247210}"/>
              </a:ext>
            </a:extLst>
          </p:cNvPr>
          <p:cNvSpPr>
            <a:spLocks noChangeArrowheads="1"/>
          </p:cNvSpPr>
          <p:nvPr/>
        </p:nvSpPr>
        <p:spPr bwMode="auto">
          <a:xfrm>
            <a:off x="250825" y="1169988"/>
            <a:ext cx="8675688" cy="71437"/>
          </a:xfrm>
          <a:prstGeom prst="rect">
            <a:avLst/>
          </a:prstGeom>
          <a:solidFill>
            <a:srgbClr val="FF872D"/>
          </a:solidFill>
          <a:ln w="9525">
            <a:solidFill>
              <a:srgbClr val="FF872D"/>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ZA" altLang="en-US" sz="1800"/>
          </a:p>
        </p:txBody>
      </p:sp>
      <p:pic>
        <p:nvPicPr>
          <p:cNvPr id="5" name="Picture 5">
            <a:extLst>
              <a:ext uri="{FF2B5EF4-FFF2-40B4-BE49-F238E27FC236}">
                <a16:creationId xmlns:a16="http://schemas.microsoft.com/office/drawing/2014/main" id="{C01A0B1B-A37B-4ED5-8AA7-D34A799C6F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6051550"/>
            <a:ext cx="20161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EPWP letterhead temp-1 (2)">
            <a:extLst>
              <a:ext uri="{FF2B5EF4-FFF2-40B4-BE49-F238E27FC236}">
                <a16:creationId xmlns:a16="http://schemas.microsoft.com/office/drawing/2014/main" id="{D6FD25C1-5A4F-48B4-AA1D-7C66A2479D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4251" b="12849"/>
          <a:stretch>
            <a:fillRect/>
          </a:stretch>
        </p:blipFill>
        <p:spPr bwMode="auto">
          <a:xfrm>
            <a:off x="6443663" y="6146800"/>
            <a:ext cx="19431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ILO LOGO">
            <a:extLst>
              <a:ext uri="{FF2B5EF4-FFF2-40B4-BE49-F238E27FC236}">
                <a16:creationId xmlns:a16="http://schemas.microsoft.com/office/drawing/2014/main" id="{D780D646-CB21-48A3-8FB6-64BB61A8110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0200" y="6237288"/>
            <a:ext cx="6858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6FEC4395-8539-4226-9D58-C6C494B92341}"/>
              </a:ext>
            </a:extLst>
          </p:cNvPr>
          <p:cNvSpPr>
            <a:spLocks noGrp="1"/>
          </p:cNvSpPr>
          <p:nvPr>
            <p:ph type="title"/>
          </p:nvPr>
        </p:nvSpPr>
        <p:spPr>
          <a:xfrm>
            <a:off x="252984" y="265708"/>
            <a:ext cx="8640191" cy="993775"/>
          </a:xfrm>
        </p:spPr>
        <p:txBody>
          <a:bodyPr/>
          <a:lstStyle/>
          <a:p>
            <a:pPr algn="ctr"/>
            <a:r>
              <a:rPr lang="en-US" altLang="en-US" dirty="0">
                <a:solidFill>
                  <a:schemeClr val="tx1"/>
                </a:solidFill>
              </a:rPr>
              <a:t>EPWP Policy Goals and Objectives</a:t>
            </a:r>
            <a:endParaRPr lang="en-GB" altLang="en-US" dirty="0">
              <a:solidFill>
                <a:schemeClr val="tx1"/>
              </a:solidFill>
            </a:endParaRPr>
          </a:p>
        </p:txBody>
      </p:sp>
      <p:sp>
        <p:nvSpPr>
          <p:cNvPr id="3" name="Content Placeholder 2">
            <a:extLst>
              <a:ext uri="{FF2B5EF4-FFF2-40B4-BE49-F238E27FC236}">
                <a16:creationId xmlns:a16="http://schemas.microsoft.com/office/drawing/2014/main" id="{D104AF46-0649-4A05-AD90-FF42C2918BCF}"/>
              </a:ext>
            </a:extLst>
          </p:cNvPr>
          <p:cNvSpPr>
            <a:spLocks noGrp="1"/>
          </p:cNvSpPr>
          <p:nvPr>
            <p:ph idx="1"/>
          </p:nvPr>
        </p:nvSpPr>
        <p:spPr>
          <a:xfrm>
            <a:off x="323528" y="1412776"/>
            <a:ext cx="7632848" cy="4458543"/>
          </a:xfrm>
        </p:spPr>
        <p:txBody>
          <a:bodyPr>
            <a:normAutofit lnSpcReduction="10000"/>
          </a:bodyPr>
          <a:lstStyle/>
          <a:p>
            <a:pPr marL="342900" lvl="1" indent="0" algn="ctr">
              <a:buFont typeface="Wingdings 2" panose="05020102010507070707" pitchFamily="18" charset="2"/>
              <a:buNone/>
              <a:defRPr/>
            </a:pPr>
            <a:endParaRPr lang="en-GB" sz="2800" dirty="0"/>
          </a:p>
          <a:p>
            <a:pPr marL="342900" lvl="1" indent="0" algn="ctr">
              <a:buFont typeface="Wingdings 2" panose="05020102010507070707" pitchFamily="18" charset="2"/>
              <a:buNone/>
              <a:defRPr/>
            </a:pPr>
            <a:r>
              <a:rPr lang="en-GB" sz="2800" dirty="0"/>
              <a:t>The overall objective of the Expanded Public Works Programme (EPWP) Phase 3, as approved by Cabinet is </a:t>
            </a:r>
            <a:r>
              <a:rPr lang="en-GB" sz="2800" i="1" dirty="0"/>
              <a:t>“</a:t>
            </a:r>
            <a:r>
              <a:rPr lang="en-GB" sz="2800" dirty="0"/>
              <a:t>[t]o provide work opportunities and income support to poor and unemployed people through the labour-intensive delivery of public and community assets and services, </a:t>
            </a:r>
            <a:r>
              <a:rPr lang="en-GB" sz="2800" b="1" dirty="0">
                <a:solidFill>
                  <a:srgbClr val="C00000"/>
                </a:solidFill>
              </a:rPr>
              <a:t>thereby contributing to development</a:t>
            </a:r>
            <a:r>
              <a:rPr lang="en-GB" sz="2800" dirty="0">
                <a:solidFill>
                  <a:srgbClr val="002060"/>
                </a:solidFill>
              </a:rPr>
              <a:t>” </a:t>
            </a:r>
          </a:p>
          <a:p>
            <a:pPr marL="342900" lvl="1" indent="0" algn="ctr">
              <a:buFont typeface="Wingdings 2" panose="05020102010507070707" pitchFamily="18" charset="2"/>
              <a:buNone/>
              <a:defRPr/>
            </a:pPr>
            <a:endParaRPr lang="en-GB" dirty="0">
              <a:solidFill>
                <a:srgbClr val="002060"/>
              </a:solidFill>
            </a:endParaRPr>
          </a:p>
          <a:p>
            <a:pPr marL="342900" lvl="1" indent="0" algn="ctr">
              <a:buFont typeface="Wingdings 2" panose="05020102010507070707" pitchFamily="18" charset="2"/>
              <a:buNone/>
              <a:defRPr/>
            </a:pPr>
            <a:r>
              <a:rPr lang="en-GB" sz="2800" dirty="0"/>
              <a:t>(Cabinet Memo 2015).</a:t>
            </a:r>
          </a:p>
        </p:txBody>
      </p:sp>
      <p:sp>
        <p:nvSpPr>
          <p:cNvPr id="4" name="Rectangle 4">
            <a:extLst>
              <a:ext uri="{FF2B5EF4-FFF2-40B4-BE49-F238E27FC236}">
                <a16:creationId xmlns:a16="http://schemas.microsoft.com/office/drawing/2014/main" id="{820A00AC-B943-4C6F-9284-9B13EAFB3B29}"/>
              </a:ext>
            </a:extLst>
          </p:cNvPr>
          <p:cNvSpPr>
            <a:spLocks noChangeArrowheads="1"/>
          </p:cNvSpPr>
          <p:nvPr/>
        </p:nvSpPr>
        <p:spPr bwMode="auto">
          <a:xfrm>
            <a:off x="250825" y="1169988"/>
            <a:ext cx="8675688" cy="71437"/>
          </a:xfrm>
          <a:prstGeom prst="rect">
            <a:avLst/>
          </a:prstGeom>
          <a:solidFill>
            <a:srgbClr val="FF872D"/>
          </a:solidFill>
          <a:ln w="9525">
            <a:solidFill>
              <a:srgbClr val="FF872D"/>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ZA" altLang="en-US" sz="1800"/>
          </a:p>
        </p:txBody>
      </p:sp>
      <p:pic>
        <p:nvPicPr>
          <p:cNvPr id="5" name="Picture 5">
            <a:extLst>
              <a:ext uri="{FF2B5EF4-FFF2-40B4-BE49-F238E27FC236}">
                <a16:creationId xmlns:a16="http://schemas.microsoft.com/office/drawing/2014/main" id="{9BDBD937-C3F1-4A3D-B59A-938EECC2A9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6051550"/>
            <a:ext cx="20161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EPWP letterhead temp-1 (2)">
            <a:extLst>
              <a:ext uri="{FF2B5EF4-FFF2-40B4-BE49-F238E27FC236}">
                <a16:creationId xmlns:a16="http://schemas.microsoft.com/office/drawing/2014/main" id="{F79B9AC4-3A15-406B-B64B-F24A9523A9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4251" b="12849"/>
          <a:stretch>
            <a:fillRect/>
          </a:stretch>
        </p:blipFill>
        <p:spPr bwMode="auto">
          <a:xfrm>
            <a:off x="6443663" y="6146800"/>
            <a:ext cx="19431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ILO LOGO">
            <a:extLst>
              <a:ext uri="{FF2B5EF4-FFF2-40B4-BE49-F238E27FC236}">
                <a16:creationId xmlns:a16="http://schemas.microsoft.com/office/drawing/2014/main" id="{1310E582-036B-4788-A976-83FC221AD72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0200" y="6237288"/>
            <a:ext cx="6858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4183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E278AE2A-374A-4D1F-807C-ACBBFDBCB4EF}"/>
              </a:ext>
            </a:extLst>
          </p:cNvPr>
          <p:cNvSpPr>
            <a:spLocks noGrp="1"/>
          </p:cNvSpPr>
          <p:nvPr>
            <p:ph type="title"/>
          </p:nvPr>
        </p:nvSpPr>
        <p:spPr>
          <a:xfrm>
            <a:off x="107504" y="333375"/>
            <a:ext cx="8784976" cy="647700"/>
          </a:xfrm>
        </p:spPr>
        <p:txBody>
          <a:bodyPr/>
          <a:lstStyle/>
          <a:p>
            <a:pPr algn="ctr"/>
            <a:r>
              <a:rPr lang="en-GB" altLang="en-US" sz="2800" dirty="0"/>
              <a:t>Can PWPs deliver?</a:t>
            </a:r>
            <a:br>
              <a:rPr lang="en-GB" altLang="en-US" sz="2800" dirty="0"/>
            </a:br>
            <a:r>
              <a:rPr lang="en-GB" altLang="en-US" sz="2800" dirty="0"/>
              <a:t>Only if PWPs can solve the “impossible quaternity”</a:t>
            </a:r>
          </a:p>
        </p:txBody>
      </p:sp>
      <p:graphicFrame>
        <p:nvGraphicFramePr>
          <p:cNvPr id="3" name="Content Placeholder 2">
            <a:extLst>
              <a:ext uri="{FF2B5EF4-FFF2-40B4-BE49-F238E27FC236}">
                <a16:creationId xmlns:a16="http://schemas.microsoft.com/office/drawing/2014/main" id="{60E48B03-DA95-4A1B-863B-E566B9D9C43B}"/>
              </a:ext>
            </a:extLst>
          </p:cNvPr>
          <p:cNvGraphicFramePr>
            <a:graphicFrameLocks noGrp="1"/>
          </p:cNvGraphicFramePr>
          <p:nvPr>
            <p:ph sz="quarter" idx="1"/>
          </p:nvPr>
        </p:nvGraphicFramePr>
        <p:xfrm>
          <a:off x="612775" y="1600200"/>
          <a:ext cx="81534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97062313-050B-49BF-A995-DB26919D2EAC}"/>
              </a:ext>
            </a:extLst>
          </p:cNvPr>
          <p:cNvSpPr>
            <a:spLocks noChangeArrowheads="1"/>
          </p:cNvSpPr>
          <p:nvPr/>
        </p:nvSpPr>
        <p:spPr bwMode="auto">
          <a:xfrm>
            <a:off x="250825" y="1169988"/>
            <a:ext cx="8675688" cy="71437"/>
          </a:xfrm>
          <a:prstGeom prst="rect">
            <a:avLst/>
          </a:prstGeom>
          <a:solidFill>
            <a:srgbClr val="FF872D"/>
          </a:solidFill>
          <a:ln w="9525">
            <a:solidFill>
              <a:srgbClr val="FF872D"/>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ZA" altLang="en-US" sz="1800"/>
          </a:p>
        </p:txBody>
      </p:sp>
    </p:spTree>
    <p:extLst>
      <p:ext uri="{BB962C8B-B14F-4D97-AF65-F5344CB8AC3E}">
        <p14:creationId xmlns:p14="http://schemas.microsoft.com/office/powerpoint/2010/main" val="2425647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1473396D-9050-414E-A5F8-FA3CD5EB92E1}"/>
              </a:ext>
            </a:extLst>
          </p:cNvPr>
          <p:cNvSpPr>
            <a:spLocks noChangeArrowheads="1"/>
          </p:cNvSpPr>
          <p:nvPr/>
        </p:nvSpPr>
        <p:spPr bwMode="auto">
          <a:xfrm>
            <a:off x="1331640" y="2864637"/>
            <a:ext cx="1559488" cy="2416167"/>
          </a:xfrm>
          <a:prstGeom prst="rect">
            <a:avLst/>
          </a:prstGeom>
          <a:noFill/>
          <a:ln w="28575">
            <a:solidFill>
              <a:schemeClr val="accent6">
                <a:lumMod val="75000"/>
              </a:schemeClr>
            </a:solidFill>
            <a:prstDash val="solid"/>
            <a:miter lim="800000"/>
            <a:headEnd/>
            <a:tailEnd/>
          </a:ln>
        </p:spPr>
        <p:txBody>
          <a:bodyPr vert="vert270" wrap="square" lIns="68580" tIns="34290" rIns="68580" bIns="34290" numCol="1" anchor="ctr" anchorCtr="1"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8" name="Rectangle 8">
            <a:extLst>
              <a:ext uri="{FF2B5EF4-FFF2-40B4-BE49-F238E27FC236}">
                <a16:creationId xmlns:a16="http://schemas.microsoft.com/office/drawing/2014/main" id="{6091B632-BC83-46C8-86AE-94308876BA5A}"/>
              </a:ext>
            </a:extLst>
          </p:cNvPr>
          <p:cNvSpPr>
            <a:spLocks noChangeArrowheads="1"/>
          </p:cNvSpPr>
          <p:nvPr/>
        </p:nvSpPr>
        <p:spPr bwMode="auto">
          <a:xfrm>
            <a:off x="1324914" y="2494840"/>
            <a:ext cx="6884975" cy="386712"/>
          </a:xfrm>
          <a:prstGeom prst="rect">
            <a:avLst/>
          </a:prstGeom>
          <a:solidFill>
            <a:srgbClr val="700000"/>
          </a:solidFill>
          <a:ln w="0">
            <a:solidFill>
              <a:schemeClr val="accent6">
                <a:lumMod val="75000"/>
              </a:schemeClr>
            </a:solidFill>
            <a:prstDash val="solid"/>
            <a:miter lim="800000"/>
            <a:headEnd/>
            <a:tailEnd/>
          </a:ln>
        </p:spPr>
        <p:txBody>
          <a:bodyPr vert="vert270" wrap="square" lIns="68580" tIns="34290" rIns="68580" bIns="34290" numCol="1" anchor="ctr" anchorCtr="1"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9" name="Rectangle 9">
            <a:extLst>
              <a:ext uri="{FF2B5EF4-FFF2-40B4-BE49-F238E27FC236}">
                <a16:creationId xmlns:a16="http://schemas.microsoft.com/office/drawing/2014/main" id="{B9B108F8-4E08-4A8B-A460-2CFB4F482A07}"/>
              </a:ext>
            </a:extLst>
          </p:cNvPr>
          <p:cNvSpPr>
            <a:spLocks noChangeArrowheads="1"/>
          </p:cNvSpPr>
          <p:nvPr/>
        </p:nvSpPr>
        <p:spPr bwMode="auto">
          <a:xfrm>
            <a:off x="1324914" y="5400571"/>
            <a:ext cx="6884975" cy="224375"/>
          </a:xfrm>
          <a:prstGeom prst="rect">
            <a:avLst/>
          </a:prstGeom>
          <a:solidFill>
            <a:schemeClr val="accent4"/>
          </a:solidFill>
          <a:ln w="0">
            <a:solidFill>
              <a:schemeClr val="accent6">
                <a:lumMod val="50000"/>
              </a:schemeClr>
            </a:solidFill>
            <a:prstDash val="solid"/>
            <a:miter lim="800000"/>
            <a:headEnd/>
            <a:tailEnd/>
          </a:ln>
        </p:spPr>
        <p:txBody>
          <a:bodyPr vert="vert270" wrap="square" lIns="68580" tIns="34290" rIns="68580" bIns="34290" numCol="1" anchor="ctr" anchorCtr="1"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0" name="Rectangle 10">
            <a:extLst>
              <a:ext uri="{FF2B5EF4-FFF2-40B4-BE49-F238E27FC236}">
                <a16:creationId xmlns:a16="http://schemas.microsoft.com/office/drawing/2014/main" id="{CB283169-EA5D-4F63-ACBC-3789D9B334D1}"/>
              </a:ext>
            </a:extLst>
          </p:cNvPr>
          <p:cNvSpPr>
            <a:spLocks noChangeArrowheads="1"/>
          </p:cNvSpPr>
          <p:nvPr/>
        </p:nvSpPr>
        <p:spPr bwMode="auto">
          <a:xfrm>
            <a:off x="1331640" y="5630674"/>
            <a:ext cx="6863799" cy="318606"/>
          </a:xfrm>
          <a:prstGeom prst="rect">
            <a:avLst/>
          </a:prstGeom>
          <a:solidFill>
            <a:srgbClr val="700000"/>
          </a:solidFill>
          <a:ln w="38100">
            <a:solidFill>
              <a:srgbClr val="700000"/>
            </a:solidFill>
            <a:prstDash val="solid"/>
            <a:miter lim="800000"/>
            <a:headEnd/>
            <a:tailEnd/>
          </a:ln>
        </p:spPr>
        <p:txBody>
          <a:bodyPr vert="vert270" wrap="square" lIns="68580" tIns="34290" rIns="68580" bIns="34290" numCol="1" anchor="ctr" anchorCtr="1"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3" name="TextBox 12">
            <a:extLst>
              <a:ext uri="{FF2B5EF4-FFF2-40B4-BE49-F238E27FC236}">
                <a16:creationId xmlns:a16="http://schemas.microsoft.com/office/drawing/2014/main" id="{AEA5760A-518E-4E00-B77D-7863A0C02D93}"/>
              </a:ext>
            </a:extLst>
          </p:cNvPr>
          <p:cNvSpPr txBox="1"/>
          <p:nvPr/>
        </p:nvSpPr>
        <p:spPr>
          <a:xfrm>
            <a:off x="1259632" y="3056479"/>
            <a:ext cx="1733275" cy="193899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Tackle the trifecta of poverty, inequality and </a:t>
            </a:r>
            <a:r>
              <a:rPr kumimoji="0" lang="en-US" sz="2000" b="0" i="0" u="none" strike="noStrike" kern="1200" cap="none" spc="0" normalizeH="0" baseline="0" noProof="0" dirty="0" err="1">
                <a:ln>
                  <a:noFill/>
                </a:ln>
                <a:solidFill>
                  <a:srgbClr val="000000"/>
                </a:solidFill>
                <a:effectLst/>
                <a:uLnTx/>
                <a:uFillTx/>
                <a:latin typeface="Times New Roman"/>
                <a:ea typeface="+mn-ea"/>
                <a:cs typeface="+mn-cs"/>
              </a:rPr>
              <a:t>unemploy-ment</a:t>
            </a: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16" name="Freeform 6">
            <a:extLst>
              <a:ext uri="{FF2B5EF4-FFF2-40B4-BE49-F238E27FC236}">
                <a16:creationId xmlns:a16="http://schemas.microsoft.com/office/drawing/2014/main" id="{192ABDD8-8D55-4A8C-A1F6-63F5A88C3808}"/>
              </a:ext>
            </a:extLst>
          </p:cNvPr>
          <p:cNvSpPr>
            <a:spLocks/>
          </p:cNvSpPr>
          <p:nvPr/>
        </p:nvSpPr>
        <p:spPr bwMode="auto">
          <a:xfrm>
            <a:off x="868150" y="1567112"/>
            <a:ext cx="7734430" cy="993365"/>
          </a:xfrm>
          <a:custGeom>
            <a:avLst/>
            <a:gdLst/>
            <a:ahLst/>
            <a:cxnLst>
              <a:cxn ang="0">
                <a:pos x="2297" y="0"/>
              </a:cxn>
              <a:cxn ang="0">
                <a:pos x="3444" y="574"/>
              </a:cxn>
              <a:cxn ang="0">
                <a:pos x="4594" y="1147"/>
              </a:cxn>
              <a:cxn ang="0">
                <a:pos x="0" y="1147"/>
              </a:cxn>
              <a:cxn ang="0">
                <a:pos x="1147" y="574"/>
              </a:cxn>
              <a:cxn ang="0">
                <a:pos x="2297" y="0"/>
              </a:cxn>
            </a:cxnLst>
            <a:rect l="0" t="0" r="r" b="b"/>
            <a:pathLst>
              <a:path w="4594" h="1147">
                <a:moveTo>
                  <a:pt x="2297" y="0"/>
                </a:moveTo>
                <a:lnTo>
                  <a:pt x="3444" y="574"/>
                </a:lnTo>
                <a:lnTo>
                  <a:pt x="4594" y="1147"/>
                </a:lnTo>
                <a:lnTo>
                  <a:pt x="0" y="1147"/>
                </a:lnTo>
                <a:lnTo>
                  <a:pt x="1147" y="574"/>
                </a:lnTo>
                <a:lnTo>
                  <a:pt x="2297" y="0"/>
                </a:lnTo>
                <a:close/>
              </a:path>
            </a:pathLst>
          </a:custGeom>
          <a:solidFill>
            <a:schemeClr val="accent6">
              <a:lumMod val="75000"/>
            </a:schemeClr>
          </a:solidFill>
          <a:ln w="38100">
            <a:solidFill>
              <a:schemeClr val="accent6">
                <a:lumMod val="75000"/>
              </a:schemeClr>
            </a:solidFill>
            <a:prstDash val="solid"/>
            <a:miter lim="800000"/>
            <a:headEnd/>
            <a:tailEnd/>
          </a:ln>
        </p:spPr>
        <p:txBody>
          <a:bodyPr vert="vert270" wrap="square" lIns="68580" tIns="34290" rIns="68580" bIns="34290" numCol="1" anchor="ctr" anchorCtr="1"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34" name="Rectangle 33">
            <a:extLst>
              <a:ext uri="{FF2B5EF4-FFF2-40B4-BE49-F238E27FC236}">
                <a16:creationId xmlns:a16="http://schemas.microsoft.com/office/drawing/2014/main" id="{93DAC8F8-2E46-470A-9A2D-C006ADDC8F57}"/>
              </a:ext>
            </a:extLst>
          </p:cNvPr>
          <p:cNvSpPr/>
          <p:nvPr/>
        </p:nvSpPr>
        <p:spPr>
          <a:xfrm>
            <a:off x="1331640" y="5108614"/>
            <a:ext cx="1559488" cy="270918"/>
          </a:xfrm>
          <a:prstGeom prst="rect">
            <a:avLst/>
          </a:prstGeom>
          <a:solidFill>
            <a:srgbClr val="00B0F0"/>
          </a:solidFill>
          <a:ln w="28575">
            <a:solidFill>
              <a:schemeClr val="accent6">
                <a:lumMod val="75000"/>
              </a:schemeClr>
            </a:solidFill>
            <a:prstDash val="solid"/>
            <a:miter lim="800000"/>
            <a:headEnd/>
            <a:tailEnd/>
          </a:ln>
        </p:spPr>
        <p:txBody>
          <a:bodyPr vert="horz" wrap="square" lIns="68580" tIns="34290" rIns="68580" bIns="34290" numCol="1" anchor="ctr" anchorCtr="1"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a:ea typeface="+mn-ea"/>
                <a:cs typeface="Arial" pitchFamily="34" charset="0"/>
              </a:rPr>
              <a:t>PILLAR 1</a:t>
            </a:r>
          </a:p>
        </p:txBody>
      </p:sp>
      <p:sp>
        <p:nvSpPr>
          <p:cNvPr id="44" name="TextBox 43">
            <a:extLst>
              <a:ext uri="{FF2B5EF4-FFF2-40B4-BE49-F238E27FC236}">
                <a16:creationId xmlns:a16="http://schemas.microsoft.com/office/drawing/2014/main" id="{FCC2F797-DD3B-49CE-A22B-AA900569EDAC}"/>
              </a:ext>
            </a:extLst>
          </p:cNvPr>
          <p:cNvSpPr txBox="1"/>
          <p:nvPr/>
        </p:nvSpPr>
        <p:spPr>
          <a:xfrm>
            <a:off x="5010323" y="3211288"/>
            <a:ext cx="1407304" cy="163121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Build assets and deliver services that serve the public</a:t>
            </a:r>
          </a:p>
        </p:txBody>
      </p:sp>
      <p:sp>
        <p:nvSpPr>
          <p:cNvPr id="25" name="Rectangle 12">
            <a:extLst>
              <a:ext uri="{FF2B5EF4-FFF2-40B4-BE49-F238E27FC236}">
                <a16:creationId xmlns:a16="http://schemas.microsoft.com/office/drawing/2014/main" id="{A7546004-F8EE-4FCC-8BA6-61D99167A236}"/>
              </a:ext>
            </a:extLst>
          </p:cNvPr>
          <p:cNvSpPr>
            <a:spLocks noChangeArrowheads="1"/>
          </p:cNvSpPr>
          <p:nvPr/>
        </p:nvSpPr>
        <p:spPr bwMode="auto">
          <a:xfrm>
            <a:off x="3179648" y="2864275"/>
            <a:ext cx="1438480" cy="2416556"/>
          </a:xfrm>
          <a:prstGeom prst="rect">
            <a:avLst/>
          </a:prstGeom>
          <a:noFill/>
          <a:ln w="28575">
            <a:solidFill>
              <a:schemeClr val="accent6">
                <a:lumMod val="75000"/>
              </a:schemeClr>
            </a:solidFill>
            <a:prstDash val="solid"/>
            <a:miter lim="800000"/>
            <a:headEnd/>
            <a:tailEnd/>
          </a:ln>
        </p:spPr>
        <p:txBody>
          <a:bodyPr vert="vert270" wrap="square" lIns="68580" tIns="34290" rIns="68580" bIns="34290" numCol="1" anchor="ctr" anchorCtr="1"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26" name="Rectangle 12">
            <a:extLst>
              <a:ext uri="{FF2B5EF4-FFF2-40B4-BE49-F238E27FC236}">
                <a16:creationId xmlns:a16="http://schemas.microsoft.com/office/drawing/2014/main" id="{26562BC8-B330-4FC5-B7C0-746674AA5EB0}"/>
              </a:ext>
            </a:extLst>
          </p:cNvPr>
          <p:cNvSpPr>
            <a:spLocks noChangeArrowheads="1"/>
          </p:cNvSpPr>
          <p:nvPr/>
        </p:nvSpPr>
        <p:spPr bwMode="auto">
          <a:xfrm>
            <a:off x="4980451" y="2864275"/>
            <a:ext cx="1438480" cy="2416556"/>
          </a:xfrm>
          <a:prstGeom prst="rect">
            <a:avLst/>
          </a:prstGeom>
          <a:noFill/>
          <a:ln w="28575">
            <a:solidFill>
              <a:schemeClr val="accent6">
                <a:lumMod val="75000"/>
              </a:schemeClr>
            </a:solidFill>
            <a:prstDash val="solid"/>
            <a:miter lim="800000"/>
            <a:headEnd/>
            <a:tailEnd/>
          </a:ln>
        </p:spPr>
        <p:txBody>
          <a:bodyPr vert="vert270" wrap="square" lIns="68580" tIns="34290" rIns="68580" bIns="34290" numCol="1" anchor="ctr" anchorCtr="1"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27" name="Rectangle 12">
            <a:extLst>
              <a:ext uri="{FF2B5EF4-FFF2-40B4-BE49-F238E27FC236}">
                <a16:creationId xmlns:a16="http://schemas.microsoft.com/office/drawing/2014/main" id="{AFB52396-0E57-4177-AF8A-7735EAA70D01}"/>
              </a:ext>
            </a:extLst>
          </p:cNvPr>
          <p:cNvSpPr>
            <a:spLocks noChangeArrowheads="1"/>
          </p:cNvSpPr>
          <p:nvPr/>
        </p:nvSpPr>
        <p:spPr bwMode="auto">
          <a:xfrm>
            <a:off x="6757244" y="2864275"/>
            <a:ext cx="1438195" cy="2416556"/>
          </a:xfrm>
          <a:prstGeom prst="rect">
            <a:avLst/>
          </a:prstGeom>
          <a:noFill/>
          <a:ln w="28575">
            <a:solidFill>
              <a:schemeClr val="accent6">
                <a:lumMod val="75000"/>
              </a:schemeClr>
            </a:solidFill>
            <a:prstDash val="solid"/>
            <a:miter lim="800000"/>
            <a:headEnd/>
            <a:tailEnd/>
          </a:ln>
        </p:spPr>
        <p:txBody>
          <a:bodyPr vert="vert270" wrap="square" lIns="68580" tIns="34290" rIns="68580" bIns="34290" numCol="1" anchor="ctr" anchorCtr="1"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28" name="Rectangle 27">
            <a:extLst>
              <a:ext uri="{FF2B5EF4-FFF2-40B4-BE49-F238E27FC236}">
                <a16:creationId xmlns:a16="http://schemas.microsoft.com/office/drawing/2014/main" id="{DFDE16A5-6474-4FEB-B6B5-9592D0574600}"/>
              </a:ext>
            </a:extLst>
          </p:cNvPr>
          <p:cNvSpPr/>
          <p:nvPr/>
        </p:nvSpPr>
        <p:spPr>
          <a:xfrm>
            <a:off x="3180975" y="5112172"/>
            <a:ext cx="1435848" cy="295946"/>
          </a:xfrm>
          <a:prstGeom prst="rect">
            <a:avLst/>
          </a:prstGeom>
          <a:solidFill>
            <a:srgbClr val="00B0F0"/>
          </a:solidFill>
          <a:ln w="28575">
            <a:solidFill>
              <a:schemeClr val="accent6">
                <a:lumMod val="75000"/>
              </a:schemeClr>
            </a:solidFill>
            <a:prstDash val="solid"/>
            <a:miter lim="800000"/>
            <a:headEnd/>
            <a:tailEnd/>
          </a:ln>
        </p:spPr>
        <p:txBody>
          <a:bodyPr vert="horz" wrap="square" lIns="68580" tIns="34290" rIns="68580" bIns="34290" numCol="1" anchor="ctr" anchorCtr="1"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a:ea typeface="+mn-ea"/>
                <a:cs typeface="Arial" pitchFamily="34" charset="0"/>
              </a:rPr>
              <a:t>PILLAR 2</a:t>
            </a:r>
          </a:p>
        </p:txBody>
      </p:sp>
      <p:sp>
        <p:nvSpPr>
          <p:cNvPr id="29" name="Rectangle 28">
            <a:extLst>
              <a:ext uri="{FF2B5EF4-FFF2-40B4-BE49-F238E27FC236}">
                <a16:creationId xmlns:a16="http://schemas.microsoft.com/office/drawing/2014/main" id="{75C551E6-B856-41CF-9A11-0FAE6BEF53DA}"/>
              </a:ext>
            </a:extLst>
          </p:cNvPr>
          <p:cNvSpPr/>
          <p:nvPr/>
        </p:nvSpPr>
        <p:spPr>
          <a:xfrm>
            <a:off x="4978117" y="5112648"/>
            <a:ext cx="1439510" cy="295946"/>
          </a:xfrm>
          <a:prstGeom prst="rect">
            <a:avLst/>
          </a:prstGeom>
          <a:solidFill>
            <a:srgbClr val="00B0F0"/>
          </a:solidFill>
          <a:ln w="28575">
            <a:solidFill>
              <a:schemeClr val="accent6">
                <a:lumMod val="75000"/>
              </a:schemeClr>
            </a:solidFill>
            <a:prstDash val="solid"/>
            <a:miter lim="800000"/>
            <a:headEnd/>
            <a:tailEnd/>
          </a:ln>
        </p:spPr>
        <p:txBody>
          <a:bodyPr vert="horz" wrap="square" lIns="68580" tIns="34290" rIns="68580" bIns="34290" numCol="1" anchor="ctr" anchorCtr="1"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a:ea typeface="+mn-ea"/>
                <a:cs typeface="Arial" pitchFamily="34" charset="0"/>
              </a:rPr>
              <a:t>PILLAR 3</a:t>
            </a:r>
          </a:p>
        </p:txBody>
      </p:sp>
      <p:sp>
        <p:nvSpPr>
          <p:cNvPr id="30" name="Rectangle 29">
            <a:extLst>
              <a:ext uri="{FF2B5EF4-FFF2-40B4-BE49-F238E27FC236}">
                <a16:creationId xmlns:a16="http://schemas.microsoft.com/office/drawing/2014/main" id="{2F4C3766-3431-4A2E-8AB2-4B36896E2B10}"/>
              </a:ext>
            </a:extLst>
          </p:cNvPr>
          <p:cNvSpPr/>
          <p:nvPr/>
        </p:nvSpPr>
        <p:spPr>
          <a:xfrm>
            <a:off x="6755928" y="5121156"/>
            <a:ext cx="1439511" cy="295946"/>
          </a:xfrm>
          <a:prstGeom prst="rect">
            <a:avLst/>
          </a:prstGeom>
          <a:solidFill>
            <a:srgbClr val="00B0F0"/>
          </a:solidFill>
          <a:ln w="28575">
            <a:solidFill>
              <a:schemeClr val="accent6">
                <a:lumMod val="75000"/>
              </a:schemeClr>
            </a:solidFill>
            <a:prstDash val="solid"/>
            <a:miter lim="800000"/>
            <a:headEnd/>
            <a:tailEnd/>
          </a:ln>
        </p:spPr>
        <p:txBody>
          <a:bodyPr vert="horz" wrap="square" lIns="68580" tIns="34290" rIns="68580" bIns="34290" numCol="1" anchor="ctr" anchorCtr="1"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Times New Roman"/>
                <a:ea typeface="+mn-ea"/>
                <a:cs typeface="Arial" pitchFamily="34" charset="0"/>
              </a:rPr>
              <a:t>PILLAR 4</a:t>
            </a:r>
          </a:p>
        </p:txBody>
      </p:sp>
      <p:sp>
        <p:nvSpPr>
          <p:cNvPr id="31" name="TextBox 30">
            <a:extLst>
              <a:ext uri="{FF2B5EF4-FFF2-40B4-BE49-F238E27FC236}">
                <a16:creationId xmlns:a16="http://schemas.microsoft.com/office/drawing/2014/main" id="{3634BD73-27B5-4ABD-ADF5-17906E793212}"/>
              </a:ext>
            </a:extLst>
          </p:cNvPr>
          <p:cNvSpPr txBox="1"/>
          <p:nvPr/>
        </p:nvSpPr>
        <p:spPr>
          <a:xfrm>
            <a:off x="3147442" y="3159881"/>
            <a:ext cx="1502891" cy="163121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Enable sustainable livelihoods and decent employment</a:t>
            </a:r>
          </a:p>
        </p:txBody>
      </p:sp>
      <p:sp>
        <p:nvSpPr>
          <p:cNvPr id="32" name="TextBox 31">
            <a:extLst>
              <a:ext uri="{FF2B5EF4-FFF2-40B4-BE49-F238E27FC236}">
                <a16:creationId xmlns:a16="http://schemas.microsoft.com/office/drawing/2014/main" id="{33ABE271-DD1B-4313-A98C-928FAB10B5D3}"/>
              </a:ext>
            </a:extLst>
          </p:cNvPr>
          <p:cNvSpPr txBox="1"/>
          <p:nvPr/>
        </p:nvSpPr>
        <p:spPr>
          <a:xfrm>
            <a:off x="6747746" y="3056478"/>
            <a:ext cx="1522280" cy="193899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Build synergies to better deliver long term development</a:t>
            </a:r>
          </a:p>
        </p:txBody>
      </p:sp>
      <p:sp>
        <p:nvSpPr>
          <p:cNvPr id="35" name="Title 1">
            <a:extLst>
              <a:ext uri="{FF2B5EF4-FFF2-40B4-BE49-F238E27FC236}">
                <a16:creationId xmlns:a16="http://schemas.microsoft.com/office/drawing/2014/main" id="{B99D2473-4B79-44BD-A073-556A41AB9CDF}"/>
              </a:ext>
            </a:extLst>
          </p:cNvPr>
          <p:cNvSpPr>
            <a:spLocks noGrp="1"/>
          </p:cNvSpPr>
          <p:nvPr>
            <p:ph type="title"/>
          </p:nvPr>
        </p:nvSpPr>
        <p:spPr>
          <a:xfrm>
            <a:off x="861764" y="421547"/>
            <a:ext cx="7886700" cy="533122"/>
          </a:xfrm>
        </p:spPr>
        <p:txBody>
          <a:bodyPr>
            <a:noAutofit/>
          </a:bodyPr>
          <a:lstStyle/>
          <a:p>
            <a:pPr algn="ctr"/>
            <a:r>
              <a:rPr lang="en-US" sz="3200" b="1" dirty="0">
                <a:solidFill>
                  <a:srgbClr val="700000"/>
                </a:solidFill>
              </a:rPr>
              <a:t>EPWP’s Inferred Policy Pillars</a:t>
            </a:r>
            <a:endParaRPr lang="en-GB" sz="3200" b="1" dirty="0">
              <a:solidFill>
                <a:srgbClr val="700000"/>
              </a:solidFill>
            </a:endParaRPr>
          </a:p>
        </p:txBody>
      </p:sp>
    </p:spTree>
    <p:extLst>
      <p:ext uri="{BB962C8B-B14F-4D97-AF65-F5344CB8AC3E}">
        <p14:creationId xmlns:p14="http://schemas.microsoft.com/office/powerpoint/2010/main" val="20025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FE435703-C1FA-443D-B45D-B77ADA0F2FA4}"/>
              </a:ext>
            </a:extLst>
          </p:cNvPr>
          <p:cNvSpPr>
            <a:spLocks noGrp="1"/>
          </p:cNvSpPr>
          <p:nvPr>
            <p:ph type="title"/>
          </p:nvPr>
        </p:nvSpPr>
        <p:spPr>
          <a:xfrm>
            <a:off x="468313" y="382588"/>
            <a:ext cx="7886700" cy="700087"/>
          </a:xfrm>
        </p:spPr>
        <p:txBody>
          <a:bodyPr/>
          <a:lstStyle/>
          <a:p>
            <a:pPr algn="ctr"/>
            <a:r>
              <a:rPr lang="en-US" altLang="en-US" dirty="0">
                <a:solidFill>
                  <a:schemeClr val="tx1"/>
                </a:solidFill>
              </a:rPr>
              <a:t>Sustainable Livelihoods</a:t>
            </a:r>
            <a:endParaRPr lang="en-GB" altLang="en-US" dirty="0">
              <a:solidFill>
                <a:schemeClr val="tx1"/>
              </a:solidFill>
            </a:endParaRPr>
          </a:p>
        </p:txBody>
      </p:sp>
      <p:sp>
        <p:nvSpPr>
          <p:cNvPr id="80899" name="Content Placeholder 2">
            <a:extLst>
              <a:ext uri="{FF2B5EF4-FFF2-40B4-BE49-F238E27FC236}">
                <a16:creationId xmlns:a16="http://schemas.microsoft.com/office/drawing/2014/main" id="{69F2AD09-18D2-4189-9BEE-A58E5A7D0C3A}"/>
              </a:ext>
            </a:extLst>
          </p:cNvPr>
          <p:cNvSpPr>
            <a:spLocks noGrp="1"/>
          </p:cNvSpPr>
          <p:nvPr>
            <p:ph idx="1"/>
          </p:nvPr>
        </p:nvSpPr>
        <p:spPr>
          <a:xfrm>
            <a:off x="411957" y="1516931"/>
            <a:ext cx="7886700" cy="4630589"/>
          </a:xfrm>
        </p:spPr>
        <p:txBody>
          <a:bodyPr/>
          <a:lstStyle/>
          <a:p>
            <a:pPr algn="just"/>
            <a:r>
              <a:rPr lang="en-US" altLang="en-US" sz="2500" dirty="0"/>
              <a:t>A</a:t>
            </a:r>
            <a:r>
              <a:rPr lang="en-GB" altLang="en-US" sz="2500" dirty="0" err="1"/>
              <a:t>ims</a:t>
            </a:r>
            <a:r>
              <a:rPr lang="en-GB" altLang="en-US" sz="2500" dirty="0"/>
              <a:t> to dynamically </a:t>
            </a:r>
            <a:r>
              <a:rPr lang="en-GB" altLang="en-US" sz="2500" b="1" dirty="0">
                <a:solidFill>
                  <a:srgbClr val="C00000"/>
                </a:solidFill>
              </a:rPr>
              <a:t>deepen the developmental impact </a:t>
            </a:r>
            <a:r>
              <a:rPr lang="en-GB" altLang="en-US" sz="2500" dirty="0"/>
              <a:t>for participants by empowering them while within the programme and </a:t>
            </a:r>
            <a:r>
              <a:rPr lang="en-GB" altLang="en-US" sz="2500" b="1" dirty="0">
                <a:solidFill>
                  <a:srgbClr val="C00000"/>
                </a:solidFill>
              </a:rPr>
              <a:t>strengthening shock resilience </a:t>
            </a:r>
            <a:r>
              <a:rPr lang="en-GB" altLang="en-US" sz="2500" dirty="0"/>
              <a:t>once they exit by </a:t>
            </a:r>
            <a:r>
              <a:rPr lang="en-GB" altLang="en-US" sz="2500" b="1" dirty="0">
                <a:solidFill>
                  <a:srgbClr val="C00000"/>
                </a:solidFill>
              </a:rPr>
              <a:t>building the capabilities</a:t>
            </a:r>
            <a:r>
              <a:rPr lang="en-GB" altLang="en-US" sz="2500" dirty="0"/>
              <a:t> people have, the private and public </a:t>
            </a:r>
            <a:r>
              <a:rPr lang="en-GB" altLang="en-US" sz="2500" b="1" dirty="0">
                <a:solidFill>
                  <a:srgbClr val="C00000"/>
                </a:solidFill>
              </a:rPr>
              <a:t>assets</a:t>
            </a:r>
            <a:r>
              <a:rPr lang="en-GB" altLang="en-US" sz="2500" dirty="0"/>
              <a:t> to which they have access, the institutions they are able to draw on, and their level of inclusion in </a:t>
            </a:r>
            <a:r>
              <a:rPr lang="en-GB" altLang="en-US" sz="2500" b="1" dirty="0">
                <a:solidFill>
                  <a:srgbClr val="C00000"/>
                </a:solidFill>
              </a:rPr>
              <a:t>local social networks </a:t>
            </a:r>
            <a:r>
              <a:rPr lang="en-GB" altLang="en-US" sz="2500" dirty="0"/>
              <a:t>(EPWP Proposed Conceptual Framework on Sustainable Livelihoods, presented at the HSRC Roundtable 2016). </a:t>
            </a:r>
          </a:p>
          <a:p>
            <a:pPr algn="just"/>
            <a:r>
              <a:rPr lang="en-GB" altLang="en-US" sz="2500" dirty="0">
                <a:solidFill>
                  <a:srgbClr val="C00000"/>
                </a:solidFill>
              </a:rPr>
              <a:t>Two components: Training and Enterprise Development</a:t>
            </a:r>
          </a:p>
        </p:txBody>
      </p:sp>
      <p:sp>
        <p:nvSpPr>
          <p:cNvPr id="4" name="Rectangle 4">
            <a:extLst>
              <a:ext uri="{FF2B5EF4-FFF2-40B4-BE49-F238E27FC236}">
                <a16:creationId xmlns:a16="http://schemas.microsoft.com/office/drawing/2014/main" id="{D01EBCD5-DC67-4BB9-8F13-2F1A091F4999}"/>
              </a:ext>
            </a:extLst>
          </p:cNvPr>
          <p:cNvSpPr>
            <a:spLocks noChangeArrowheads="1"/>
          </p:cNvSpPr>
          <p:nvPr/>
        </p:nvSpPr>
        <p:spPr bwMode="auto">
          <a:xfrm>
            <a:off x="250825" y="1169988"/>
            <a:ext cx="8675688" cy="71437"/>
          </a:xfrm>
          <a:prstGeom prst="rect">
            <a:avLst/>
          </a:prstGeom>
          <a:solidFill>
            <a:srgbClr val="FF872D"/>
          </a:solidFill>
          <a:ln w="9525">
            <a:solidFill>
              <a:srgbClr val="FF872D"/>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ZA" altLang="en-US" sz="1800"/>
          </a:p>
        </p:txBody>
      </p:sp>
      <p:pic>
        <p:nvPicPr>
          <p:cNvPr id="5" name="Picture 5">
            <a:extLst>
              <a:ext uri="{FF2B5EF4-FFF2-40B4-BE49-F238E27FC236}">
                <a16:creationId xmlns:a16="http://schemas.microsoft.com/office/drawing/2014/main" id="{4C3DC146-C461-4BDA-8276-23D08DD5F4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6051550"/>
            <a:ext cx="20161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EPWP letterhead temp-1 (2)">
            <a:extLst>
              <a:ext uri="{FF2B5EF4-FFF2-40B4-BE49-F238E27FC236}">
                <a16:creationId xmlns:a16="http://schemas.microsoft.com/office/drawing/2014/main" id="{E3DD8365-22A3-4A9F-AC90-D7C2AF4323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4251" b="12849"/>
          <a:stretch>
            <a:fillRect/>
          </a:stretch>
        </p:blipFill>
        <p:spPr bwMode="auto">
          <a:xfrm>
            <a:off x="6443663" y="6146800"/>
            <a:ext cx="19431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ILO LOGO">
            <a:extLst>
              <a:ext uri="{FF2B5EF4-FFF2-40B4-BE49-F238E27FC236}">
                <a16:creationId xmlns:a16="http://schemas.microsoft.com/office/drawing/2014/main" id="{3A9F42DA-E850-4DAE-AFEA-C643DAD427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0200" y="6237288"/>
            <a:ext cx="6858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EC6C9-E6B7-43F1-ADBF-87AFAED2C7E0}"/>
              </a:ext>
            </a:extLst>
          </p:cNvPr>
          <p:cNvSpPr>
            <a:spLocks noGrp="1"/>
          </p:cNvSpPr>
          <p:nvPr>
            <p:ph type="title"/>
          </p:nvPr>
        </p:nvSpPr>
        <p:spPr>
          <a:xfrm>
            <a:off x="360363" y="188641"/>
            <a:ext cx="8424862" cy="908323"/>
          </a:xfrm>
        </p:spPr>
        <p:txBody>
          <a:bodyPr/>
          <a:lstStyle/>
          <a:p>
            <a:pPr lvl="1" algn="ctr">
              <a:lnSpc>
                <a:spcPct val="90000"/>
              </a:lnSpc>
              <a:defRPr/>
            </a:pPr>
            <a:r>
              <a:rPr lang="en-GB" sz="2800" dirty="0">
                <a:solidFill>
                  <a:schemeClr val="accent4"/>
                </a:solidFill>
                <a:latin typeface="+mj-lt"/>
                <a:cs typeface="Arial" panose="020B0604020202020204" pitchFamily="34" charset="0"/>
              </a:rPr>
              <a:t>The past, present and future challenge for South Africa:  a particularly complex labour market predicament </a:t>
            </a:r>
            <a:br>
              <a:rPr lang="en-GB" sz="3000" dirty="0">
                <a:solidFill>
                  <a:schemeClr val="accent4"/>
                </a:solidFill>
                <a:latin typeface="+mj-lt"/>
                <a:cs typeface="Arial" panose="020B0604020202020204" pitchFamily="34" charset="0"/>
              </a:rPr>
            </a:br>
            <a:r>
              <a:rPr lang="en-GB" sz="3000" dirty="0">
                <a:solidFill>
                  <a:schemeClr val="accent4"/>
                </a:solidFill>
                <a:latin typeface="+mj-lt"/>
                <a:cs typeface="Arial" panose="020B0604020202020204" pitchFamily="34" charset="0"/>
              </a:rPr>
              <a:t>  </a:t>
            </a:r>
            <a:r>
              <a:rPr lang="en-GB" sz="1200" dirty="0">
                <a:solidFill>
                  <a:schemeClr val="accent4"/>
                </a:solidFill>
                <a:latin typeface="+mj-lt"/>
                <a:cs typeface="Arial" panose="020B0604020202020204" pitchFamily="34" charset="0"/>
              </a:rPr>
              <a:t>SOURCE: McCord (2018)</a:t>
            </a:r>
            <a:endParaRPr lang="en-GB" sz="1200" dirty="0">
              <a:latin typeface="+mj-lt"/>
            </a:endParaRPr>
          </a:p>
        </p:txBody>
      </p:sp>
      <p:sp>
        <p:nvSpPr>
          <p:cNvPr id="3" name="Content Placeholder 2">
            <a:extLst>
              <a:ext uri="{FF2B5EF4-FFF2-40B4-BE49-F238E27FC236}">
                <a16:creationId xmlns:a16="http://schemas.microsoft.com/office/drawing/2014/main" id="{31C20346-4BC8-4EF8-A472-60EC4F24CBC9}"/>
              </a:ext>
            </a:extLst>
          </p:cNvPr>
          <p:cNvSpPr>
            <a:spLocks noGrp="1"/>
          </p:cNvSpPr>
          <p:nvPr>
            <p:ph sz="quarter" idx="1"/>
          </p:nvPr>
        </p:nvSpPr>
        <p:spPr>
          <a:xfrm>
            <a:off x="109537" y="1446093"/>
            <a:ext cx="8816976" cy="4532433"/>
          </a:xfrm>
        </p:spPr>
        <p:txBody>
          <a:bodyPr/>
          <a:lstStyle/>
          <a:p>
            <a:pPr marL="60721" indent="0">
              <a:spcAft>
                <a:spcPts val="0"/>
              </a:spcAft>
              <a:buFont typeface="Wingdings" panose="05000000000000000000" pitchFamily="2" charset="2"/>
              <a:buNone/>
              <a:defRPr/>
            </a:pPr>
            <a:r>
              <a:rPr lang="en-US" sz="2200" dirty="0">
                <a:solidFill>
                  <a:schemeClr val="accent4"/>
                </a:solidFill>
              </a:rPr>
              <a:t>Global models of PWPs have focused on solving cyclical unemployment – but South Africa faces a different kind of </a:t>
            </a:r>
            <a:r>
              <a:rPr lang="en-US" sz="2200" dirty="0" err="1">
                <a:solidFill>
                  <a:schemeClr val="accent4"/>
                </a:solidFill>
              </a:rPr>
              <a:t>labour</a:t>
            </a:r>
            <a:r>
              <a:rPr lang="en-US" sz="2200" dirty="0">
                <a:solidFill>
                  <a:schemeClr val="accent4"/>
                </a:solidFill>
              </a:rPr>
              <a:t> market challenge:</a:t>
            </a:r>
            <a:endParaRPr lang="en-GB" sz="2200" dirty="0">
              <a:solidFill>
                <a:schemeClr val="accent4"/>
              </a:solidFill>
            </a:endParaRPr>
          </a:p>
          <a:p>
            <a:pPr marL="317889" indent="-257168">
              <a:spcAft>
                <a:spcPts val="0"/>
              </a:spcAft>
              <a:defRPr/>
            </a:pPr>
            <a:r>
              <a:rPr lang="en-GB" sz="2600" dirty="0">
                <a:solidFill>
                  <a:srgbClr val="C00000"/>
                </a:solidFill>
              </a:rPr>
              <a:t>Transformational unemployment  - Simultaneous </a:t>
            </a:r>
            <a:r>
              <a:rPr lang="en-GB" sz="2600" b="1" dirty="0">
                <a:solidFill>
                  <a:srgbClr val="C00000"/>
                </a:solidFill>
              </a:rPr>
              <a:t>structural </a:t>
            </a:r>
            <a:r>
              <a:rPr lang="en-GB" sz="2600" dirty="0">
                <a:solidFill>
                  <a:srgbClr val="C00000"/>
                </a:solidFill>
              </a:rPr>
              <a:t>unemployment  and </a:t>
            </a:r>
            <a:r>
              <a:rPr lang="en-GB" sz="2600" b="1" dirty="0">
                <a:solidFill>
                  <a:srgbClr val="C00000"/>
                </a:solidFill>
              </a:rPr>
              <a:t>demand–deficient </a:t>
            </a:r>
            <a:r>
              <a:rPr lang="en-GB" sz="2600" dirty="0">
                <a:solidFill>
                  <a:srgbClr val="C00000"/>
                </a:solidFill>
              </a:rPr>
              <a:t>unemployment </a:t>
            </a:r>
          </a:p>
          <a:p>
            <a:pPr marL="644112" lvl="1" indent="-342892">
              <a:spcAft>
                <a:spcPts val="0"/>
              </a:spcAft>
              <a:buFont typeface="+mj-lt"/>
              <a:buAutoNum type="arabicPeriod"/>
              <a:defRPr/>
            </a:pPr>
            <a:r>
              <a:rPr lang="en-GB" sz="2400" dirty="0">
                <a:solidFill>
                  <a:schemeClr val="accent4"/>
                </a:solidFill>
              </a:rPr>
              <a:t>Result of labour market failure (United Nations Economic Commission for Africa 2005) </a:t>
            </a:r>
          </a:p>
          <a:p>
            <a:pPr marL="644112" lvl="1" indent="-342892">
              <a:spcAft>
                <a:spcPts val="0"/>
              </a:spcAft>
              <a:buFont typeface="+mj-lt"/>
              <a:buAutoNum type="arabicPeriod"/>
              <a:defRPr/>
            </a:pPr>
            <a:r>
              <a:rPr lang="en-GB" sz="2400" dirty="0">
                <a:solidFill>
                  <a:schemeClr val="accent4"/>
                </a:solidFill>
              </a:rPr>
              <a:t>Due to major change in the nature of national, regional </a:t>
            </a:r>
            <a:r>
              <a:rPr lang="en-GB" sz="2400" dirty="0">
                <a:solidFill>
                  <a:schemeClr val="accent4"/>
                </a:solidFill>
                <a:cs typeface="Arial" panose="020B0604020202020204" pitchFamily="34" charset="0"/>
              </a:rPr>
              <a:t>and global labour markets</a:t>
            </a:r>
          </a:p>
          <a:p>
            <a:pPr marL="644112" lvl="1" indent="-342892">
              <a:spcAft>
                <a:spcPts val="0"/>
              </a:spcAft>
              <a:buFont typeface="+mj-lt"/>
              <a:buAutoNum type="arabicPeriod"/>
              <a:defRPr/>
            </a:pPr>
            <a:r>
              <a:rPr lang="en-GB" sz="2400" dirty="0">
                <a:solidFill>
                  <a:schemeClr val="accent4"/>
                </a:solidFill>
                <a:cs typeface="Arial" panose="020B0604020202020204" pitchFamily="34" charset="0"/>
              </a:rPr>
              <a:t>New labour market context – not consistent with traditional development models </a:t>
            </a:r>
          </a:p>
          <a:p>
            <a:pPr marL="317889" indent="-257168">
              <a:spcAft>
                <a:spcPts val="0"/>
              </a:spcAft>
              <a:defRPr/>
            </a:pPr>
            <a:r>
              <a:rPr lang="en-GB" sz="2400" dirty="0">
                <a:solidFill>
                  <a:schemeClr val="accent4"/>
                </a:solidFill>
                <a:cs typeface="Arial" panose="020B0604020202020204" pitchFamily="34" charset="0"/>
              </a:rPr>
              <a:t>Sustained high levels of unemployment and underemployment</a:t>
            </a:r>
          </a:p>
          <a:p>
            <a:pPr marL="300031" indent="-239310">
              <a:lnSpc>
                <a:spcPct val="110000"/>
              </a:lnSpc>
              <a:spcAft>
                <a:spcPts val="450"/>
              </a:spcAft>
              <a:buFont typeface="Arial" panose="020B0604020202020204" pitchFamily="34" charset="0"/>
              <a:buChar char="•"/>
              <a:defRPr/>
            </a:pPr>
            <a:endParaRPr lang="en-GB" sz="2000" b="1" dirty="0">
              <a:solidFill>
                <a:schemeClr val="accent4"/>
              </a:solidFill>
              <a:cs typeface="Arial" panose="020B0604020202020204" pitchFamily="34" charset="0"/>
            </a:endParaRPr>
          </a:p>
          <a:p>
            <a:pPr marL="239310" indent="-239310">
              <a:defRPr/>
            </a:pPr>
            <a:endParaRPr lang="en-GB" sz="2000" dirty="0"/>
          </a:p>
        </p:txBody>
      </p:sp>
      <p:sp>
        <p:nvSpPr>
          <p:cNvPr id="4" name="Rectangle 4">
            <a:extLst>
              <a:ext uri="{FF2B5EF4-FFF2-40B4-BE49-F238E27FC236}">
                <a16:creationId xmlns:a16="http://schemas.microsoft.com/office/drawing/2014/main" id="{5C5B541C-1C38-4646-8FDC-83B241A54C2F}"/>
              </a:ext>
            </a:extLst>
          </p:cNvPr>
          <p:cNvSpPr>
            <a:spLocks noChangeArrowheads="1"/>
          </p:cNvSpPr>
          <p:nvPr/>
        </p:nvSpPr>
        <p:spPr bwMode="auto">
          <a:xfrm>
            <a:off x="250825" y="1169988"/>
            <a:ext cx="8675688" cy="71437"/>
          </a:xfrm>
          <a:prstGeom prst="rect">
            <a:avLst/>
          </a:prstGeom>
          <a:solidFill>
            <a:srgbClr val="FF872D"/>
          </a:solidFill>
          <a:ln w="9525">
            <a:solidFill>
              <a:srgbClr val="FF872D"/>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ZA" altLang="en-US" sz="1800"/>
          </a:p>
        </p:txBody>
      </p:sp>
      <p:pic>
        <p:nvPicPr>
          <p:cNvPr id="5" name="Picture 5">
            <a:extLst>
              <a:ext uri="{FF2B5EF4-FFF2-40B4-BE49-F238E27FC236}">
                <a16:creationId xmlns:a16="http://schemas.microsoft.com/office/drawing/2014/main" id="{7C8D8DA1-FC0C-49F4-A5F9-901F40B6F4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6051550"/>
            <a:ext cx="20161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EPWP letterhead temp-1 (2)">
            <a:extLst>
              <a:ext uri="{FF2B5EF4-FFF2-40B4-BE49-F238E27FC236}">
                <a16:creationId xmlns:a16="http://schemas.microsoft.com/office/drawing/2014/main" id="{DD42D7A6-F2A6-45FF-AAD3-6BCE246A2E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4251" b="12849"/>
          <a:stretch>
            <a:fillRect/>
          </a:stretch>
        </p:blipFill>
        <p:spPr bwMode="auto">
          <a:xfrm>
            <a:off x="6443663" y="6146800"/>
            <a:ext cx="19431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ILO LOGO">
            <a:extLst>
              <a:ext uri="{FF2B5EF4-FFF2-40B4-BE49-F238E27FC236}">
                <a16:creationId xmlns:a16="http://schemas.microsoft.com/office/drawing/2014/main" id="{6A5BF11D-889F-404B-9AEB-ADB762622E5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0200" y="6237288"/>
            <a:ext cx="6858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C577090B-ABE7-45CB-B5F0-4E27B174B907}"/>
              </a:ext>
            </a:extLst>
          </p:cNvPr>
          <p:cNvSpPr>
            <a:spLocks noGrp="1"/>
          </p:cNvSpPr>
          <p:nvPr>
            <p:ph type="title"/>
          </p:nvPr>
        </p:nvSpPr>
        <p:spPr>
          <a:xfrm>
            <a:off x="628650" y="179388"/>
            <a:ext cx="7886700" cy="995362"/>
          </a:xfrm>
        </p:spPr>
        <p:txBody>
          <a:bodyPr/>
          <a:lstStyle/>
          <a:p>
            <a:pPr algn="ctr"/>
            <a:r>
              <a:rPr lang="en-US" altLang="en-US" dirty="0">
                <a:solidFill>
                  <a:schemeClr val="tx1"/>
                </a:solidFill>
              </a:rPr>
              <a:t>Assets and Services</a:t>
            </a:r>
            <a:endParaRPr lang="en-GB" altLang="en-US" dirty="0">
              <a:solidFill>
                <a:schemeClr val="tx1"/>
              </a:solidFill>
            </a:endParaRPr>
          </a:p>
        </p:txBody>
      </p:sp>
      <p:sp>
        <p:nvSpPr>
          <p:cNvPr id="3" name="Content Placeholder 2">
            <a:extLst>
              <a:ext uri="{FF2B5EF4-FFF2-40B4-BE49-F238E27FC236}">
                <a16:creationId xmlns:a16="http://schemas.microsoft.com/office/drawing/2014/main" id="{7CAB7DB5-D36B-4A18-A345-31C676A90C4C}"/>
              </a:ext>
            </a:extLst>
          </p:cNvPr>
          <p:cNvSpPr>
            <a:spLocks noGrp="1"/>
          </p:cNvSpPr>
          <p:nvPr>
            <p:ph idx="1"/>
          </p:nvPr>
        </p:nvSpPr>
        <p:spPr>
          <a:xfrm>
            <a:off x="612775" y="1600200"/>
            <a:ext cx="8153400" cy="4924425"/>
          </a:xfrm>
        </p:spPr>
        <p:txBody>
          <a:bodyPr>
            <a:normAutofit/>
          </a:bodyPr>
          <a:lstStyle/>
          <a:p>
            <a:pPr>
              <a:defRPr/>
            </a:pPr>
            <a:r>
              <a:rPr lang="en-GB" sz="3000" dirty="0"/>
              <a:t>EPWP provides the </a:t>
            </a:r>
            <a:r>
              <a:rPr lang="en-GB" sz="3000" b="1" dirty="0">
                <a:solidFill>
                  <a:srgbClr val="C00000"/>
                </a:solidFill>
              </a:rPr>
              <a:t>widest range of assets and services</a:t>
            </a:r>
            <a:r>
              <a:rPr lang="en-GB" sz="3000" dirty="0">
                <a:solidFill>
                  <a:srgbClr val="C00000"/>
                </a:solidFill>
              </a:rPr>
              <a:t> </a:t>
            </a:r>
            <a:r>
              <a:rPr lang="en-GB" sz="3000" dirty="0"/>
              <a:t>of any scheme in the world</a:t>
            </a:r>
          </a:p>
          <a:p>
            <a:pPr>
              <a:defRPr/>
            </a:pPr>
            <a:r>
              <a:rPr lang="en-GB" sz="3000" dirty="0"/>
              <a:t>Delivery of such services in </a:t>
            </a:r>
            <a:r>
              <a:rPr lang="en-GB" sz="3000" b="1" dirty="0">
                <a:solidFill>
                  <a:srgbClr val="C00000"/>
                </a:solidFill>
              </a:rPr>
              <a:t>the environment and social sectors</a:t>
            </a:r>
            <a:r>
              <a:rPr lang="en-GB" sz="3000" b="1" dirty="0">
                <a:solidFill>
                  <a:schemeClr val="accent6">
                    <a:lumMod val="50000"/>
                  </a:schemeClr>
                </a:solidFill>
              </a:rPr>
              <a:t> </a:t>
            </a:r>
            <a:r>
              <a:rPr lang="en-GB" sz="3000" dirty="0"/>
              <a:t>pioneered by EPWP globally</a:t>
            </a:r>
          </a:p>
          <a:p>
            <a:pPr>
              <a:defRPr/>
            </a:pPr>
            <a:r>
              <a:rPr lang="en-GB" sz="3000" dirty="0"/>
              <a:t>EPWP’s assets and services build the foundation for South Africa’s </a:t>
            </a:r>
            <a:r>
              <a:rPr lang="en-GB" sz="3000" b="1" dirty="0">
                <a:solidFill>
                  <a:srgbClr val="C00000"/>
                </a:solidFill>
              </a:rPr>
              <a:t>inclusive social development and sustainable and equitable economic growth</a:t>
            </a:r>
            <a:r>
              <a:rPr lang="en-GB" sz="3000" dirty="0">
                <a:solidFill>
                  <a:srgbClr val="C00000"/>
                </a:solidFill>
              </a:rPr>
              <a:t>. </a:t>
            </a:r>
          </a:p>
        </p:txBody>
      </p:sp>
      <p:sp>
        <p:nvSpPr>
          <p:cNvPr id="4" name="Rectangle 4">
            <a:extLst>
              <a:ext uri="{FF2B5EF4-FFF2-40B4-BE49-F238E27FC236}">
                <a16:creationId xmlns:a16="http://schemas.microsoft.com/office/drawing/2014/main" id="{39DCDCB9-54DA-4175-9733-B5702A4895EC}"/>
              </a:ext>
            </a:extLst>
          </p:cNvPr>
          <p:cNvSpPr>
            <a:spLocks noChangeArrowheads="1"/>
          </p:cNvSpPr>
          <p:nvPr/>
        </p:nvSpPr>
        <p:spPr bwMode="auto">
          <a:xfrm>
            <a:off x="250825" y="1169988"/>
            <a:ext cx="8675688" cy="71437"/>
          </a:xfrm>
          <a:prstGeom prst="rect">
            <a:avLst/>
          </a:prstGeom>
          <a:solidFill>
            <a:srgbClr val="FF872D"/>
          </a:solidFill>
          <a:ln w="9525">
            <a:solidFill>
              <a:srgbClr val="FF872D"/>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ZA" altLang="en-US" sz="1800"/>
          </a:p>
        </p:txBody>
      </p:sp>
      <p:pic>
        <p:nvPicPr>
          <p:cNvPr id="5" name="Picture 5">
            <a:extLst>
              <a:ext uri="{FF2B5EF4-FFF2-40B4-BE49-F238E27FC236}">
                <a16:creationId xmlns:a16="http://schemas.microsoft.com/office/drawing/2014/main" id="{C1864CF1-813D-45CC-9922-72E84B5D5A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6051550"/>
            <a:ext cx="20161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EPWP letterhead temp-1 (2)">
            <a:extLst>
              <a:ext uri="{FF2B5EF4-FFF2-40B4-BE49-F238E27FC236}">
                <a16:creationId xmlns:a16="http://schemas.microsoft.com/office/drawing/2014/main" id="{16A9CA9C-68FF-4795-9C71-BF2FC77EA3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4251" b="12849"/>
          <a:stretch>
            <a:fillRect/>
          </a:stretch>
        </p:blipFill>
        <p:spPr bwMode="auto">
          <a:xfrm>
            <a:off x="6443663" y="6146800"/>
            <a:ext cx="19431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ILO LOGO">
            <a:extLst>
              <a:ext uri="{FF2B5EF4-FFF2-40B4-BE49-F238E27FC236}">
                <a16:creationId xmlns:a16="http://schemas.microsoft.com/office/drawing/2014/main" id="{324C2C54-182B-48D2-A5CE-6A19369A23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0200" y="6237288"/>
            <a:ext cx="6858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88BD8CAE-8F4D-4D3E-84E4-6D51D33DEA11}"/>
              </a:ext>
            </a:extLst>
          </p:cNvPr>
          <p:cNvSpPr>
            <a:spLocks noGrp="1"/>
          </p:cNvSpPr>
          <p:nvPr>
            <p:ph type="title"/>
          </p:nvPr>
        </p:nvSpPr>
        <p:spPr>
          <a:xfrm>
            <a:off x="628650" y="136525"/>
            <a:ext cx="7886700" cy="993775"/>
          </a:xfrm>
        </p:spPr>
        <p:txBody>
          <a:bodyPr/>
          <a:lstStyle/>
          <a:p>
            <a:pPr algn="ctr"/>
            <a:r>
              <a:rPr lang="en-US" altLang="en-US" dirty="0">
                <a:solidFill>
                  <a:schemeClr val="tx1"/>
                </a:solidFill>
              </a:rPr>
              <a:t>Convergence</a:t>
            </a:r>
            <a:endParaRPr lang="en-GB" altLang="en-US" dirty="0">
              <a:solidFill>
                <a:schemeClr val="tx1"/>
              </a:solidFill>
            </a:endParaRPr>
          </a:p>
        </p:txBody>
      </p:sp>
      <p:sp>
        <p:nvSpPr>
          <p:cNvPr id="3" name="Content Placeholder 2">
            <a:extLst>
              <a:ext uri="{FF2B5EF4-FFF2-40B4-BE49-F238E27FC236}">
                <a16:creationId xmlns:a16="http://schemas.microsoft.com/office/drawing/2014/main" id="{9372FB21-24E9-4DA4-8A6E-795CB1F4BEAF}"/>
              </a:ext>
            </a:extLst>
          </p:cNvPr>
          <p:cNvSpPr>
            <a:spLocks noGrp="1"/>
          </p:cNvSpPr>
          <p:nvPr>
            <p:ph idx="1"/>
          </p:nvPr>
        </p:nvSpPr>
        <p:spPr>
          <a:xfrm>
            <a:off x="217487" y="1445915"/>
            <a:ext cx="8675688" cy="4708525"/>
          </a:xfrm>
        </p:spPr>
        <p:txBody>
          <a:bodyPr>
            <a:noAutofit/>
          </a:bodyPr>
          <a:lstStyle/>
          <a:p>
            <a:pPr marL="0" indent="0" algn="ctr">
              <a:spcAft>
                <a:spcPts val="1200"/>
              </a:spcAft>
              <a:buFont typeface="Wingdings" panose="05000000000000000000" pitchFamily="2" charset="2"/>
              <a:buNone/>
              <a:defRPr/>
            </a:pPr>
            <a:r>
              <a:rPr lang="en-GB" sz="2600" dirty="0"/>
              <a:t>“the </a:t>
            </a:r>
            <a:r>
              <a:rPr lang="en-GB" sz="2600" b="1" dirty="0">
                <a:solidFill>
                  <a:srgbClr val="C00000"/>
                </a:solidFill>
              </a:rPr>
              <a:t>collaboration within and between different EPWP sectors and public bodies </a:t>
            </a:r>
            <a:r>
              <a:rPr lang="en-GB" sz="2600" dirty="0"/>
              <a:t>in order to create synergies or increase efficiencies, with the ultimate objective of taking full advantage of the developmental impacts of these interventions” </a:t>
            </a:r>
          </a:p>
          <a:p>
            <a:pPr>
              <a:defRPr/>
            </a:pPr>
            <a:r>
              <a:rPr lang="en-GB" sz="2600" dirty="0"/>
              <a:t>Convergence seeks to </a:t>
            </a:r>
            <a:r>
              <a:rPr lang="en-GB" sz="2600" b="1" dirty="0">
                <a:solidFill>
                  <a:srgbClr val="C00000"/>
                </a:solidFill>
              </a:rPr>
              <a:t>minimise the following challenges </a:t>
            </a:r>
            <a:r>
              <a:rPr lang="en-GB" sz="2600" dirty="0"/>
              <a:t>that were experienced in the previous phases of EPWP: </a:t>
            </a:r>
          </a:p>
          <a:p>
            <a:pPr lvl="1">
              <a:defRPr/>
            </a:pPr>
            <a:r>
              <a:rPr lang="en-GB" dirty="0"/>
              <a:t>Sectors working in “silos” </a:t>
            </a:r>
          </a:p>
          <a:p>
            <a:pPr lvl="1">
              <a:defRPr/>
            </a:pPr>
            <a:r>
              <a:rPr lang="en-GB" dirty="0"/>
              <a:t>Duplication of efforts reducing efficiency </a:t>
            </a:r>
          </a:p>
          <a:p>
            <a:pPr lvl="1">
              <a:defRPr/>
            </a:pPr>
            <a:r>
              <a:rPr lang="en-GB" dirty="0"/>
              <a:t>Overlapping mandates</a:t>
            </a:r>
            <a:br>
              <a:rPr lang="en-GB" sz="2300" dirty="0"/>
            </a:br>
            <a:endParaRPr lang="en-GB" sz="2300" dirty="0"/>
          </a:p>
        </p:txBody>
      </p:sp>
      <p:sp>
        <p:nvSpPr>
          <p:cNvPr id="4" name="Rectangle 4">
            <a:extLst>
              <a:ext uri="{FF2B5EF4-FFF2-40B4-BE49-F238E27FC236}">
                <a16:creationId xmlns:a16="http://schemas.microsoft.com/office/drawing/2014/main" id="{99DEA0B1-B2B8-46DE-9915-1AEA3D853268}"/>
              </a:ext>
            </a:extLst>
          </p:cNvPr>
          <p:cNvSpPr>
            <a:spLocks noChangeArrowheads="1"/>
          </p:cNvSpPr>
          <p:nvPr/>
        </p:nvSpPr>
        <p:spPr bwMode="auto">
          <a:xfrm>
            <a:off x="250825" y="1169988"/>
            <a:ext cx="8675688" cy="71437"/>
          </a:xfrm>
          <a:prstGeom prst="rect">
            <a:avLst/>
          </a:prstGeom>
          <a:solidFill>
            <a:srgbClr val="FF872D"/>
          </a:solidFill>
          <a:ln w="9525">
            <a:solidFill>
              <a:srgbClr val="FF872D"/>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ZA" altLang="en-US" sz="1800"/>
          </a:p>
        </p:txBody>
      </p:sp>
      <p:pic>
        <p:nvPicPr>
          <p:cNvPr id="5" name="Picture 5">
            <a:extLst>
              <a:ext uri="{FF2B5EF4-FFF2-40B4-BE49-F238E27FC236}">
                <a16:creationId xmlns:a16="http://schemas.microsoft.com/office/drawing/2014/main" id="{793FE588-729E-461E-A3E6-FAE17FE02C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6051550"/>
            <a:ext cx="20161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EPWP letterhead temp-1 (2)">
            <a:extLst>
              <a:ext uri="{FF2B5EF4-FFF2-40B4-BE49-F238E27FC236}">
                <a16:creationId xmlns:a16="http://schemas.microsoft.com/office/drawing/2014/main" id="{BDCE1AB9-5B98-4EDF-BA68-B9F6B9BA6F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4251" b="12849"/>
          <a:stretch>
            <a:fillRect/>
          </a:stretch>
        </p:blipFill>
        <p:spPr bwMode="auto">
          <a:xfrm>
            <a:off x="6443663" y="6146800"/>
            <a:ext cx="19431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ILO LOGO">
            <a:extLst>
              <a:ext uri="{FF2B5EF4-FFF2-40B4-BE49-F238E27FC236}">
                <a16:creationId xmlns:a16="http://schemas.microsoft.com/office/drawing/2014/main" id="{DCBFCDF2-E6F4-4FEC-BD75-CC5FCF355F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0200" y="6237288"/>
            <a:ext cx="6858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1473396D-9050-414E-A5F8-FA3CD5EB92E1}"/>
              </a:ext>
            </a:extLst>
          </p:cNvPr>
          <p:cNvSpPr>
            <a:spLocks noChangeArrowheads="1"/>
          </p:cNvSpPr>
          <p:nvPr/>
        </p:nvSpPr>
        <p:spPr bwMode="auto">
          <a:xfrm>
            <a:off x="1331640" y="2864637"/>
            <a:ext cx="1559488" cy="2416167"/>
          </a:xfrm>
          <a:prstGeom prst="rect">
            <a:avLst/>
          </a:prstGeom>
          <a:noFill/>
          <a:ln w="28575">
            <a:solidFill>
              <a:schemeClr val="accent6">
                <a:lumMod val="75000"/>
              </a:schemeClr>
            </a:solidFill>
            <a:prstDash val="solid"/>
            <a:miter lim="800000"/>
            <a:headEnd/>
            <a:tailEnd/>
          </a:ln>
        </p:spPr>
        <p:txBody>
          <a:bodyPr vert="vert270" wrap="square" lIns="68580" tIns="34290" rIns="68580" bIns="34290" numCol="1" anchor="ctr" anchorCtr="1" compatLnSpc="1">
            <a:prstTxWarp prst="textNoShape">
              <a:avLst/>
            </a:prstTxWarp>
          </a:bodyPr>
          <a:lstStyle/>
          <a:p>
            <a:endParaRPr lang="en-IN" sz="2000" dirty="0">
              <a:solidFill>
                <a:schemeClr val="bg1"/>
              </a:solidFill>
              <a:latin typeface="Arial" pitchFamily="34" charset="0"/>
              <a:cs typeface="Arial" pitchFamily="34" charset="0"/>
            </a:endParaRPr>
          </a:p>
        </p:txBody>
      </p:sp>
      <p:sp>
        <p:nvSpPr>
          <p:cNvPr id="8" name="Rectangle 8">
            <a:extLst>
              <a:ext uri="{FF2B5EF4-FFF2-40B4-BE49-F238E27FC236}">
                <a16:creationId xmlns:a16="http://schemas.microsoft.com/office/drawing/2014/main" id="{6091B632-BC83-46C8-86AE-94308876BA5A}"/>
              </a:ext>
            </a:extLst>
          </p:cNvPr>
          <p:cNvSpPr>
            <a:spLocks noChangeArrowheads="1"/>
          </p:cNvSpPr>
          <p:nvPr/>
        </p:nvSpPr>
        <p:spPr bwMode="auto">
          <a:xfrm>
            <a:off x="1324914" y="2494840"/>
            <a:ext cx="6884975" cy="386712"/>
          </a:xfrm>
          <a:prstGeom prst="rect">
            <a:avLst/>
          </a:prstGeom>
          <a:solidFill>
            <a:srgbClr val="700000"/>
          </a:solidFill>
          <a:ln w="0">
            <a:solidFill>
              <a:schemeClr val="accent6">
                <a:lumMod val="75000"/>
              </a:schemeClr>
            </a:solidFill>
            <a:prstDash val="solid"/>
            <a:miter lim="800000"/>
            <a:headEnd/>
            <a:tailEnd/>
          </a:ln>
        </p:spPr>
        <p:txBody>
          <a:bodyPr vert="vert270" wrap="square" lIns="68580" tIns="34290" rIns="68580" bIns="34290" numCol="1" anchor="ctr" anchorCtr="1" compatLnSpc="1">
            <a:prstTxWarp prst="textNoShape">
              <a:avLst/>
            </a:prstTxWarp>
          </a:bodyPr>
          <a:lstStyle/>
          <a:p>
            <a:endParaRPr lang="en-IN" sz="2000">
              <a:solidFill>
                <a:schemeClr val="bg1"/>
              </a:solidFill>
              <a:latin typeface="Arial" pitchFamily="34" charset="0"/>
              <a:cs typeface="Arial" pitchFamily="34" charset="0"/>
            </a:endParaRPr>
          </a:p>
        </p:txBody>
      </p:sp>
      <p:sp>
        <p:nvSpPr>
          <p:cNvPr id="9" name="Rectangle 9">
            <a:extLst>
              <a:ext uri="{FF2B5EF4-FFF2-40B4-BE49-F238E27FC236}">
                <a16:creationId xmlns:a16="http://schemas.microsoft.com/office/drawing/2014/main" id="{B9B108F8-4E08-4A8B-A460-2CFB4F482A07}"/>
              </a:ext>
            </a:extLst>
          </p:cNvPr>
          <p:cNvSpPr>
            <a:spLocks noChangeArrowheads="1"/>
          </p:cNvSpPr>
          <p:nvPr/>
        </p:nvSpPr>
        <p:spPr bwMode="auto">
          <a:xfrm>
            <a:off x="1324914" y="5400571"/>
            <a:ext cx="6884975" cy="224375"/>
          </a:xfrm>
          <a:prstGeom prst="rect">
            <a:avLst/>
          </a:prstGeom>
          <a:solidFill>
            <a:schemeClr val="accent4"/>
          </a:solidFill>
          <a:ln w="0">
            <a:solidFill>
              <a:schemeClr val="accent6">
                <a:lumMod val="50000"/>
              </a:schemeClr>
            </a:solidFill>
            <a:prstDash val="solid"/>
            <a:miter lim="800000"/>
            <a:headEnd/>
            <a:tailEnd/>
          </a:ln>
        </p:spPr>
        <p:txBody>
          <a:bodyPr vert="vert270" wrap="square" lIns="68580" tIns="34290" rIns="68580" bIns="34290" numCol="1" anchor="ctr" anchorCtr="1" compatLnSpc="1">
            <a:prstTxWarp prst="textNoShape">
              <a:avLst/>
            </a:prstTxWarp>
          </a:bodyPr>
          <a:lstStyle/>
          <a:p>
            <a:endParaRPr lang="en-IN" sz="2000">
              <a:solidFill>
                <a:schemeClr val="bg1"/>
              </a:solidFill>
              <a:latin typeface="Arial" pitchFamily="34" charset="0"/>
              <a:cs typeface="Arial" pitchFamily="34" charset="0"/>
            </a:endParaRPr>
          </a:p>
        </p:txBody>
      </p:sp>
      <p:sp>
        <p:nvSpPr>
          <p:cNvPr id="10" name="Rectangle 10">
            <a:extLst>
              <a:ext uri="{FF2B5EF4-FFF2-40B4-BE49-F238E27FC236}">
                <a16:creationId xmlns:a16="http://schemas.microsoft.com/office/drawing/2014/main" id="{CB283169-EA5D-4F63-ACBC-3789D9B334D1}"/>
              </a:ext>
            </a:extLst>
          </p:cNvPr>
          <p:cNvSpPr>
            <a:spLocks noChangeArrowheads="1"/>
          </p:cNvSpPr>
          <p:nvPr/>
        </p:nvSpPr>
        <p:spPr bwMode="auto">
          <a:xfrm>
            <a:off x="1331640" y="5630674"/>
            <a:ext cx="6863799" cy="318606"/>
          </a:xfrm>
          <a:prstGeom prst="rect">
            <a:avLst/>
          </a:prstGeom>
          <a:solidFill>
            <a:srgbClr val="700000"/>
          </a:solidFill>
          <a:ln w="38100">
            <a:solidFill>
              <a:srgbClr val="700000"/>
            </a:solidFill>
            <a:prstDash val="solid"/>
            <a:miter lim="800000"/>
            <a:headEnd/>
            <a:tailEnd/>
          </a:ln>
        </p:spPr>
        <p:txBody>
          <a:bodyPr vert="vert270" wrap="square" lIns="68580" tIns="34290" rIns="68580" bIns="34290" numCol="1" anchor="ctr" anchorCtr="1" compatLnSpc="1">
            <a:prstTxWarp prst="textNoShape">
              <a:avLst/>
            </a:prstTxWarp>
          </a:bodyPr>
          <a:lstStyle/>
          <a:p>
            <a:endParaRPr lang="en-IN" sz="2000">
              <a:solidFill>
                <a:schemeClr val="bg1"/>
              </a:solidFill>
              <a:latin typeface="Arial" pitchFamily="34" charset="0"/>
              <a:cs typeface="Arial" pitchFamily="34" charset="0"/>
            </a:endParaRPr>
          </a:p>
        </p:txBody>
      </p:sp>
      <p:sp>
        <p:nvSpPr>
          <p:cNvPr id="13" name="TextBox 12">
            <a:extLst>
              <a:ext uri="{FF2B5EF4-FFF2-40B4-BE49-F238E27FC236}">
                <a16:creationId xmlns:a16="http://schemas.microsoft.com/office/drawing/2014/main" id="{AEA5760A-518E-4E00-B77D-7863A0C02D93}"/>
              </a:ext>
            </a:extLst>
          </p:cNvPr>
          <p:cNvSpPr txBox="1"/>
          <p:nvPr/>
        </p:nvSpPr>
        <p:spPr>
          <a:xfrm>
            <a:off x="1259632" y="3056479"/>
            <a:ext cx="1733275" cy="1938992"/>
          </a:xfrm>
          <a:prstGeom prst="rect">
            <a:avLst/>
          </a:prstGeom>
          <a:noFill/>
        </p:spPr>
        <p:txBody>
          <a:bodyPr wrap="square" rtlCol="0" anchor="ctr">
            <a:spAutoFit/>
          </a:bodyPr>
          <a:lstStyle/>
          <a:p>
            <a:pPr algn="ctr"/>
            <a:r>
              <a:rPr lang="en-US" sz="2000" dirty="0"/>
              <a:t>Tackle the trifecta of poverty, inequality and </a:t>
            </a:r>
            <a:r>
              <a:rPr lang="en-US" sz="2000" dirty="0" err="1"/>
              <a:t>unemploy-ment</a:t>
            </a:r>
            <a:endParaRPr lang="en-US" sz="2000" dirty="0"/>
          </a:p>
        </p:txBody>
      </p:sp>
      <p:sp>
        <p:nvSpPr>
          <p:cNvPr id="16" name="Freeform 6">
            <a:extLst>
              <a:ext uri="{FF2B5EF4-FFF2-40B4-BE49-F238E27FC236}">
                <a16:creationId xmlns:a16="http://schemas.microsoft.com/office/drawing/2014/main" id="{192ABDD8-8D55-4A8C-A1F6-63F5A88C3808}"/>
              </a:ext>
            </a:extLst>
          </p:cNvPr>
          <p:cNvSpPr>
            <a:spLocks/>
          </p:cNvSpPr>
          <p:nvPr/>
        </p:nvSpPr>
        <p:spPr bwMode="auto">
          <a:xfrm>
            <a:off x="868150" y="1567112"/>
            <a:ext cx="7734430" cy="993365"/>
          </a:xfrm>
          <a:custGeom>
            <a:avLst/>
            <a:gdLst/>
            <a:ahLst/>
            <a:cxnLst>
              <a:cxn ang="0">
                <a:pos x="2297" y="0"/>
              </a:cxn>
              <a:cxn ang="0">
                <a:pos x="3444" y="574"/>
              </a:cxn>
              <a:cxn ang="0">
                <a:pos x="4594" y="1147"/>
              </a:cxn>
              <a:cxn ang="0">
                <a:pos x="0" y="1147"/>
              </a:cxn>
              <a:cxn ang="0">
                <a:pos x="1147" y="574"/>
              </a:cxn>
              <a:cxn ang="0">
                <a:pos x="2297" y="0"/>
              </a:cxn>
            </a:cxnLst>
            <a:rect l="0" t="0" r="r" b="b"/>
            <a:pathLst>
              <a:path w="4594" h="1147">
                <a:moveTo>
                  <a:pt x="2297" y="0"/>
                </a:moveTo>
                <a:lnTo>
                  <a:pt x="3444" y="574"/>
                </a:lnTo>
                <a:lnTo>
                  <a:pt x="4594" y="1147"/>
                </a:lnTo>
                <a:lnTo>
                  <a:pt x="0" y="1147"/>
                </a:lnTo>
                <a:lnTo>
                  <a:pt x="1147" y="574"/>
                </a:lnTo>
                <a:lnTo>
                  <a:pt x="2297" y="0"/>
                </a:lnTo>
                <a:close/>
              </a:path>
            </a:pathLst>
          </a:custGeom>
          <a:solidFill>
            <a:schemeClr val="accent6">
              <a:lumMod val="75000"/>
            </a:schemeClr>
          </a:solidFill>
          <a:ln w="38100">
            <a:solidFill>
              <a:schemeClr val="accent6">
                <a:lumMod val="75000"/>
              </a:schemeClr>
            </a:solidFill>
            <a:prstDash val="solid"/>
            <a:miter lim="800000"/>
            <a:headEnd/>
            <a:tailEnd/>
          </a:ln>
        </p:spPr>
        <p:txBody>
          <a:bodyPr vert="vert270" wrap="square" lIns="68580" tIns="34290" rIns="68580" bIns="34290" numCol="1" anchor="ctr" anchorCtr="1" compatLnSpc="1">
            <a:prstTxWarp prst="textNoShape">
              <a:avLst/>
            </a:prstTxWarp>
          </a:bodyPr>
          <a:lstStyle/>
          <a:p>
            <a:endParaRPr lang="en-IN" sz="2000">
              <a:solidFill>
                <a:schemeClr val="bg1"/>
              </a:solidFill>
              <a:latin typeface="Arial" pitchFamily="34" charset="0"/>
              <a:cs typeface="Arial" pitchFamily="34" charset="0"/>
            </a:endParaRPr>
          </a:p>
        </p:txBody>
      </p:sp>
      <p:sp>
        <p:nvSpPr>
          <p:cNvPr id="34" name="Rectangle 33">
            <a:extLst>
              <a:ext uri="{FF2B5EF4-FFF2-40B4-BE49-F238E27FC236}">
                <a16:creationId xmlns:a16="http://schemas.microsoft.com/office/drawing/2014/main" id="{93DAC8F8-2E46-470A-9A2D-C006ADDC8F57}"/>
              </a:ext>
            </a:extLst>
          </p:cNvPr>
          <p:cNvSpPr/>
          <p:nvPr/>
        </p:nvSpPr>
        <p:spPr>
          <a:xfrm>
            <a:off x="1331640" y="5108614"/>
            <a:ext cx="1559488" cy="270918"/>
          </a:xfrm>
          <a:prstGeom prst="rect">
            <a:avLst/>
          </a:prstGeom>
          <a:solidFill>
            <a:srgbClr val="00B0F0"/>
          </a:solidFill>
          <a:ln w="28575">
            <a:solidFill>
              <a:schemeClr val="accent6">
                <a:lumMod val="75000"/>
              </a:schemeClr>
            </a:solidFill>
            <a:prstDash val="solid"/>
            <a:miter lim="800000"/>
            <a:headEnd/>
            <a:tailEnd/>
          </a:ln>
        </p:spPr>
        <p:txBody>
          <a:bodyPr vert="horz" wrap="square" lIns="68580" tIns="34290" rIns="68580" bIns="34290" numCol="1" anchor="ctr" anchorCtr="1" compatLnSpc="1">
            <a:prstTxWarp prst="textNoShape">
              <a:avLst/>
            </a:prstTxWarp>
          </a:bodyPr>
          <a:lstStyle/>
          <a:p>
            <a:r>
              <a:rPr lang="en-US" sz="2000" b="1" dirty="0">
                <a:cs typeface="Arial" pitchFamily="34" charset="0"/>
              </a:rPr>
              <a:t>PILLAR 1</a:t>
            </a:r>
          </a:p>
        </p:txBody>
      </p:sp>
      <p:sp>
        <p:nvSpPr>
          <p:cNvPr id="44" name="TextBox 43">
            <a:extLst>
              <a:ext uri="{FF2B5EF4-FFF2-40B4-BE49-F238E27FC236}">
                <a16:creationId xmlns:a16="http://schemas.microsoft.com/office/drawing/2014/main" id="{FCC2F797-DD3B-49CE-A22B-AA900569EDAC}"/>
              </a:ext>
            </a:extLst>
          </p:cNvPr>
          <p:cNvSpPr txBox="1"/>
          <p:nvPr/>
        </p:nvSpPr>
        <p:spPr>
          <a:xfrm>
            <a:off x="5010323" y="3211288"/>
            <a:ext cx="1407304" cy="1631216"/>
          </a:xfrm>
          <a:prstGeom prst="rect">
            <a:avLst/>
          </a:prstGeom>
          <a:noFill/>
        </p:spPr>
        <p:txBody>
          <a:bodyPr wrap="square" rtlCol="0" anchor="ctr">
            <a:spAutoFit/>
          </a:bodyPr>
          <a:lstStyle/>
          <a:p>
            <a:pPr algn="ctr"/>
            <a:r>
              <a:rPr lang="en-US" sz="2000" dirty="0"/>
              <a:t>Build assets and deliver services that serve the public</a:t>
            </a:r>
          </a:p>
        </p:txBody>
      </p:sp>
      <p:sp>
        <p:nvSpPr>
          <p:cNvPr id="25" name="Rectangle 12">
            <a:extLst>
              <a:ext uri="{FF2B5EF4-FFF2-40B4-BE49-F238E27FC236}">
                <a16:creationId xmlns:a16="http://schemas.microsoft.com/office/drawing/2014/main" id="{A7546004-F8EE-4FCC-8BA6-61D99167A236}"/>
              </a:ext>
            </a:extLst>
          </p:cNvPr>
          <p:cNvSpPr>
            <a:spLocks noChangeArrowheads="1"/>
          </p:cNvSpPr>
          <p:nvPr/>
        </p:nvSpPr>
        <p:spPr bwMode="auto">
          <a:xfrm>
            <a:off x="3179648" y="2864275"/>
            <a:ext cx="1438480" cy="2416556"/>
          </a:xfrm>
          <a:prstGeom prst="rect">
            <a:avLst/>
          </a:prstGeom>
          <a:noFill/>
          <a:ln w="28575">
            <a:solidFill>
              <a:schemeClr val="accent6">
                <a:lumMod val="75000"/>
              </a:schemeClr>
            </a:solidFill>
            <a:prstDash val="solid"/>
            <a:miter lim="800000"/>
            <a:headEnd/>
            <a:tailEnd/>
          </a:ln>
        </p:spPr>
        <p:txBody>
          <a:bodyPr vert="vert270" wrap="square" lIns="68580" tIns="34290" rIns="68580" bIns="34290" numCol="1" anchor="ctr" anchorCtr="1" compatLnSpc="1">
            <a:prstTxWarp prst="textNoShape">
              <a:avLst/>
            </a:prstTxWarp>
          </a:bodyPr>
          <a:lstStyle/>
          <a:p>
            <a:endParaRPr lang="en-IN" sz="2000" dirty="0">
              <a:solidFill>
                <a:schemeClr val="bg1"/>
              </a:solidFill>
              <a:latin typeface="Arial" pitchFamily="34" charset="0"/>
              <a:cs typeface="Arial" pitchFamily="34" charset="0"/>
            </a:endParaRPr>
          </a:p>
        </p:txBody>
      </p:sp>
      <p:sp>
        <p:nvSpPr>
          <p:cNvPr id="26" name="Rectangle 12">
            <a:extLst>
              <a:ext uri="{FF2B5EF4-FFF2-40B4-BE49-F238E27FC236}">
                <a16:creationId xmlns:a16="http://schemas.microsoft.com/office/drawing/2014/main" id="{26562BC8-B330-4FC5-B7C0-746674AA5EB0}"/>
              </a:ext>
            </a:extLst>
          </p:cNvPr>
          <p:cNvSpPr>
            <a:spLocks noChangeArrowheads="1"/>
          </p:cNvSpPr>
          <p:nvPr/>
        </p:nvSpPr>
        <p:spPr bwMode="auto">
          <a:xfrm>
            <a:off x="4980451" y="2864275"/>
            <a:ext cx="1438480" cy="2416556"/>
          </a:xfrm>
          <a:prstGeom prst="rect">
            <a:avLst/>
          </a:prstGeom>
          <a:noFill/>
          <a:ln w="28575">
            <a:solidFill>
              <a:schemeClr val="accent6">
                <a:lumMod val="75000"/>
              </a:schemeClr>
            </a:solidFill>
            <a:prstDash val="solid"/>
            <a:miter lim="800000"/>
            <a:headEnd/>
            <a:tailEnd/>
          </a:ln>
        </p:spPr>
        <p:txBody>
          <a:bodyPr vert="vert270" wrap="square" lIns="68580" tIns="34290" rIns="68580" bIns="34290" numCol="1" anchor="ctr" anchorCtr="1" compatLnSpc="1">
            <a:prstTxWarp prst="textNoShape">
              <a:avLst/>
            </a:prstTxWarp>
          </a:bodyPr>
          <a:lstStyle/>
          <a:p>
            <a:endParaRPr lang="en-IN" sz="2000" dirty="0">
              <a:solidFill>
                <a:schemeClr val="bg1"/>
              </a:solidFill>
              <a:latin typeface="Arial" pitchFamily="34" charset="0"/>
              <a:cs typeface="Arial" pitchFamily="34" charset="0"/>
            </a:endParaRPr>
          </a:p>
        </p:txBody>
      </p:sp>
      <p:sp>
        <p:nvSpPr>
          <p:cNvPr id="27" name="Rectangle 12">
            <a:extLst>
              <a:ext uri="{FF2B5EF4-FFF2-40B4-BE49-F238E27FC236}">
                <a16:creationId xmlns:a16="http://schemas.microsoft.com/office/drawing/2014/main" id="{AFB52396-0E57-4177-AF8A-7735EAA70D01}"/>
              </a:ext>
            </a:extLst>
          </p:cNvPr>
          <p:cNvSpPr>
            <a:spLocks noChangeArrowheads="1"/>
          </p:cNvSpPr>
          <p:nvPr/>
        </p:nvSpPr>
        <p:spPr bwMode="auto">
          <a:xfrm>
            <a:off x="6757244" y="2864275"/>
            <a:ext cx="1438195" cy="2416556"/>
          </a:xfrm>
          <a:prstGeom prst="rect">
            <a:avLst/>
          </a:prstGeom>
          <a:noFill/>
          <a:ln w="28575">
            <a:solidFill>
              <a:schemeClr val="accent6">
                <a:lumMod val="75000"/>
              </a:schemeClr>
            </a:solidFill>
            <a:prstDash val="solid"/>
            <a:miter lim="800000"/>
            <a:headEnd/>
            <a:tailEnd/>
          </a:ln>
        </p:spPr>
        <p:txBody>
          <a:bodyPr vert="vert270" wrap="square" lIns="68580" tIns="34290" rIns="68580" bIns="34290" numCol="1" anchor="ctr" anchorCtr="1" compatLnSpc="1">
            <a:prstTxWarp prst="textNoShape">
              <a:avLst/>
            </a:prstTxWarp>
          </a:bodyPr>
          <a:lstStyle/>
          <a:p>
            <a:endParaRPr lang="en-IN" sz="2000" dirty="0">
              <a:solidFill>
                <a:schemeClr val="bg1"/>
              </a:solidFill>
              <a:latin typeface="Arial" pitchFamily="34" charset="0"/>
              <a:cs typeface="Arial" pitchFamily="34" charset="0"/>
            </a:endParaRPr>
          </a:p>
        </p:txBody>
      </p:sp>
      <p:sp>
        <p:nvSpPr>
          <p:cNvPr id="28" name="Rectangle 27">
            <a:extLst>
              <a:ext uri="{FF2B5EF4-FFF2-40B4-BE49-F238E27FC236}">
                <a16:creationId xmlns:a16="http://schemas.microsoft.com/office/drawing/2014/main" id="{DFDE16A5-6474-4FEB-B6B5-9592D0574600}"/>
              </a:ext>
            </a:extLst>
          </p:cNvPr>
          <p:cNvSpPr/>
          <p:nvPr/>
        </p:nvSpPr>
        <p:spPr>
          <a:xfrm>
            <a:off x="3180975" y="5112172"/>
            <a:ext cx="1435848" cy="295946"/>
          </a:xfrm>
          <a:prstGeom prst="rect">
            <a:avLst/>
          </a:prstGeom>
          <a:solidFill>
            <a:srgbClr val="00B0F0"/>
          </a:solidFill>
          <a:ln w="28575">
            <a:solidFill>
              <a:schemeClr val="accent6">
                <a:lumMod val="75000"/>
              </a:schemeClr>
            </a:solidFill>
            <a:prstDash val="solid"/>
            <a:miter lim="800000"/>
            <a:headEnd/>
            <a:tailEnd/>
          </a:ln>
        </p:spPr>
        <p:txBody>
          <a:bodyPr vert="horz" wrap="square" lIns="68580" tIns="34290" rIns="68580" bIns="34290" numCol="1" anchor="ctr" anchorCtr="1" compatLnSpc="1">
            <a:prstTxWarp prst="textNoShape">
              <a:avLst/>
            </a:prstTxWarp>
          </a:bodyPr>
          <a:lstStyle/>
          <a:p>
            <a:r>
              <a:rPr lang="en-US" sz="2000" b="1" dirty="0">
                <a:cs typeface="Arial" pitchFamily="34" charset="0"/>
              </a:rPr>
              <a:t>PILLAR 2</a:t>
            </a:r>
          </a:p>
        </p:txBody>
      </p:sp>
      <p:sp>
        <p:nvSpPr>
          <p:cNvPr id="29" name="Rectangle 28">
            <a:extLst>
              <a:ext uri="{FF2B5EF4-FFF2-40B4-BE49-F238E27FC236}">
                <a16:creationId xmlns:a16="http://schemas.microsoft.com/office/drawing/2014/main" id="{75C551E6-B856-41CF-9A11-0FAE6BEF53DA}"/>
              </a:ext>
            </a:extLst>
          </p:cNvPr>
          <p:cNvSpPr/>
          <p:nvPr/>
        </p:nvSpPr>
        <p:spPr>
          <a:xfrm>
            <a:off x="4978117" y="5112648"/>
            <a:ext cx="1439510" cy="295946"/>
          </a:xfrm>
          <a:prstGeom prst="rect">
            <a:avLst/>
          </a:prstGeom>
          <a:solidFill>
            <a:srgbClr val="00B0F0"/>
          </a:solidFill>
          <a:ln w="28575">
            <a:solidFill>
              <a:schemeClr val="accent6">
                <a:lumMod val="75000"/>
              </a:schemeClr>
            </a:solidFill>
            <a:prstDash val="solid"/>
            <a:miter lim="800000"/>
            <a:headEnd/>
            <a:tailEnd/>
          </a:ln>
        </p:spPr>
        <p:txBody>
          <a:bodyPr vert="horz" wrap="square" lIns="68580" tIns="34290" rIns="68580" bIns="34290" numCol="1" anchor="ctr" anchorCtr="1" compatLnSpc="1">
            <a:prstTxWarp prst="textNoShape">
              <a:avLst/>
            </a:prstTxWarp>
          </a:bodyPr>
          <a:lstStyle/>
          <a:p>
            <a:r>
              <a:rPr lang="en-US" sz="2000" b="1" dirty="0">
                <a:cs typeface="Arial" pitchFamily="34" charset="0"/>
              </a:rPr>
              <a:t>PILLAR 3</a:t>
            </a:r>
          </a:p>
        </p:txBody>
      </p:sp>
      <p:sp>
        <p:nvSpPr>
          <p:cNvPr id="30" name="Rectangle 29">
            <a:extLst>
              <a:ext uri="{FF2B5EF4-FFF2-40B4-BE49-F238E27FC236}">
                <a16:creationId xmlns:a16="http://schemas.microsoft.com/office/drawing/2014/main" id="{2F4C3766-3431-4A2E-8AB2-4B36896E2B10}"/>
              </a:ext>
            </a:extLst>
          </p:cNvPr>
          <p:cNvSpPr/>
          <p:nvPr/>
        </p:nvSpPr>
        <p:spPr>
          <a:xfrm>
            <a:off x="6755928" y="5121156"/>
            <a:ext cx="1439511" cy="295946"/>
          </a:xfrm>
          <a:prstGeom prst="rect">
            <a:avLst/>
          </a:prstGeom>
          <a:solidFill>
            <a:srgbClr val="00B0F0"/>
          </a:solidFill>
          <a:ln w="28575">
            <a:solidFill>
              <a:schemeClr val="accent6">
                <a:lumMod val="75000"/>
              </a:schemeClr>
            </a:solidFill>
            <a:prstDash val="solid"/>
            <a:miter lim="800000"/>
            <a:headEnd/>
            <a:tailEnd/>
          </a:ln>
        </p:spPr>
        <p:txBody>
          <a:bodyPr vert="horz" wrap="square" lIns="68580" tIns="34290" rIns="68580" bIns="34290" numCol="1" anchor="ctr" anchorCtr="1" compatLnSpc="1">
            <a:prstTxWarp prst="textNoShape">
              <a:avLst/>
            </a:prstTxWarp>
          </a:bodyPr>
          <a:lstStyle/>
          <a:p>
            <a:r>
              <a:rPr lang="en-US" sz="2000" b="1">
                <a:cs typeface="Arial" pitchFamily="34" charset="0"/>
              </a:rPr>
              <a:t>PILLAR 4</a:t>
            </a:r>
          </a:p>
        </p:txBody>
      </p:sp>
      <p:sp>
        <p:nvSpPr>
          <p:cNvPr id="31" name="TextBox 30">
            <a:extLst>
              <a:ext uri="{FF2B5EF4-FFF2-40B4-BE49-F238E27FC236}">
                <a16:creationId xmlns:a16="http://schemas.microsoft.com/office/drawing/2014/main" id="{3634BD73-27B5-4ABD-ADF5-17906E793212}"/>
              </a:ext>
            </a:extLst>
          </p:cNvPr>
          <p:cNvSpPr txBox="1"/>
          <p:nvPr/>
        </p:nvSpPr>
        <p:spPr>
          <a:xfrm>
            <a:off x="3147442" y="3159881"/>
            <a:ext cx="1502891" cy="1631216"/>
          </a:xfrm>
          <a:prstGeom prst="rect">
            <a:avLst/>
          </a:prstGeom>
          <a:noFill/>
        </p:spPr>
        <p:txBody>
          <a:bodyPr wrap="square" rtlCol="0" anchor="ctr">
            <a:spAutoFit/>
          </a:bodyPr>
          <a:lstStyle/>
          <a:p>
            <a:pPr algn="ctr"/>
            <a:r>
              <a:rPr lang="en-US" sz="2000" dirty="0"/>
              <a:t>Enable sustainable livelihoods and decent employment</a:t>
            </a:r>
          </a:p>
        </p:txBody>
      </p:sp>
      <p:sp>
        <p:nvSpPr>
          <p:cNvPr id="32" name="TextBox 31">
            <a:extLst>
              <a:ext uri="{FF2B5EF4-FFF2-40B4-BE49-F238E27FC236}">
                <a16:creationId xmlns:a16="http://schemas.microsoft.com/office/drawing/2014/main" id="{33ABE271-DD1B-4313-A98C-928FAB10B5D3}"/>
              </a:ext>
            </a:extLst>
          </p:cNvPr>
          <p:cNvSpPr txBox="1"/>
          <p:nvPr/>
        </p:nvSpPr>
        <p:spPr>
          <a:xfrm>
            <a:off x="6749048" y="3056478"/>
            <a:ext cx="1520977" cy="1938992"/>
          </a:xfrm>
          <a:prstGeom prst="rect">
            <a:avLst/>
          </a:prstGeom>
          <a:noFill/>
        </p:spPr>
        <p:txBody>
          <a:bodyPr wrap="square" rtlCol="0" anchor="ctr">
            <a:spAutoFit/>
          </a:bodyPr>
          <a:lstStyle/>
          <a:p>
            <a:pPr algn="ctr"/>
            <a:r>
              <a:rPr lang="en-US" sz="2000" dirty="0"/>
              <a:t>Build synergies to better deliver long term development</a:t>
            </a:r>
          </a:p>
        </p:txBody>
      </p:sp>
      <p:sp>
        <p:nvSpPr>
          <p:cNvPr id="35" name="Title 1">
            <a:extLst>
              <a:ext uri="{FF2B5EF4-FFF2-40B4-BE49-F238E27FC236}">
                <a16:creationId xmlns:a16="http://schemas.microsoft.com/office/drawing/2014/main" id="{B99D2473-4B79-44BD-A073-556A41AB9CDF}"/>
              </a:ext>
            </a:extLst>
          </p:cNvPr>
          <p:cNvSpPr>
            <a:spLocks noGrp="1"/>
          </p:cNvSpPr>
          <p:nvPr>
            <p:ph type="title"/>
          </p:nvPr>
        </p:nvSpPr>
        <p:spPr>
          <a:xfrm>
            <a:off x="861764" y="421547"/>
            <a:ext cx="7886700" cy="533122"/>
          </a:xfrm>
        </p:spPr>
        <p:txBody>
          <a:bodyPr>
            <a:noAutofit/>
          </a:bodyPr>
          <a:lstStyle/>
          <a:p>
            <a:pPr algn="ctr"/>
            <a:r>
              <a:rPr lang="en-US" sz="3200" b="1" dirty="0">
                <a:solidFill>
                  <a:srgbClr val="700000"/>
                </a:solidFill>
              </a:rPr>
              <a:t>EPWP’s Inferred Policy Pillars</a:t>
            </a:r>
            <a:endParaRPr lang="en-GB" sz="3200" b="1" dirty="0">
              <a:solidFill>
                <a:srgbClr val="700000"/>
              </a:solidFill>
            </a:endParaRPr>
          </a:p>
        </p:txBody>
      </p:sp>
    </p:spTree>
    <p:extLst>
      <p:ext uri="{BB962C8B-B14F-4D97-AF65-F5344CB8AC3E}">
        <p14:creationId xmlns:p14="http://schemas.microsoft.com/office/powerpoint/2010/main" val="817714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1473396D-9050-414E-A5F8-FA3CD5EB92E1}"/>
              </a:ext>
            </a:extLst>
          </p:cNvPr>
          <p:cNvSpPr>
            <a:spLocks noChangeArrowheads="1"/>
          </p:cNvSpPr>
          <p:nvPr/>
        </p:nvSpPr>
        <p:spPr bwMode="auto">
          <a:xfrm>
            <a:off x="1331640" y="2864637"/>
            <a:ext cx="1559488" cy="2416167"/>
          </a:xfrm>
          <a:prstGeom prst="rect">
            <a:avLst/>
          </a:prstGeom>
          <a:noFill/>
          <a:ln w="28575">
            <a:solidFill>
              <a:schemeClr val="accent6">
                <a:lumMod val="75000"/>
              </a:schemeClr>
            </a:solidFill>
            <a:prstDash val="solid"/>
            <a:miter lim="800000"/>
            <a:headEnd/>
            <a:tailEnd/>
          </a:ln>
        </p:spPr>
        <p:txBody>
          <a:bodyPr vert="vert270" wrap="square" lIns="68580" tIns="34290" rIns="68580" bIns="34290" numCol="1" anchor="ctr" anchorCtr="1" compatLnSpc="1">
            <a:prstTxWarp prst="textNoShape">
              <a:avLst/>
            </a:prstTxWarp>
          </a:bodyPr>
          <a:lstStyle/>
          <a:p>
            <a:endParaRPr lang="en-IN" sz="2000" dirty="0">
              <a:solidFill>
                <a:schemeClr val="bg1"/>
              </a:solidFill>
              <a:latin typeface="Arial" pitchFamily="34" charset="0"/>
              <a:cs typeface="Arial" pitchFamily="34" charset="0"/>
            </a:endParaRPr>
          </a:p>
        </p:txBody>
      </p:sp>
      <p:sp>
        <p:nvSpPr>
          <p:cNvPr id="8" name="Rectangle 8">
            <a:extLst>
              <a:ext uri="{FF2B5EF4-FFF2-40B4-BE49-F238E27FC236}">
                <a16:creationId xmlns:a16="http://schemas.microsoft.com/office/drawing/2014/main" id="{6091B632-BC83-46C8-86AE-94308876BA5A}"/>
              </a:ext>
            </a:extLst>
          </p:cNvPr>
          <p:cNvSpPr>
            <a:spLocks noChangeArrowheads="1"/>
          </p:cNvSpPr>
          <p:nvPr/>
        </p:nvSpPr>
        <p:spPr bwMode="auto">
          <a:xfrm>
            <a:off x="1324914" y="2494840"/>
            <a:ext cx="6884975" cy="386712"/>
          </a:xfrm>
          <a:prstGeom prst="rect">
            <a:avLst/>
          </a:prstGeom>
          <a:solidFill>
            <a:srgbClr val="700000"/>
          </a:solidFill>
          <a:ln w="0">
            <a:solidFill>
              <a:schemeClr val="accent6">
                <a:lumMod val="75000"/>
              </a:schemeClr>
            </a:solidFill>
            <a:prstDash val="solid"/>
            <a:miter lim="800000"/>
            <a:headEnd/>
            <a:tailEnd/>
          </a:ln>
        </p:spPr>
        <p:txBody>
          <a:bodyPr vert="vert270" wrap="square" lIns="68580" tIns="34290" rIns="68580" bIns="34290" numCol="1" anchor="ctr" anchorCtr="1" compatLnSpc="1">
            <a:prstTxWarp prst="textNoShape">
              <a:avLst/>
            </a:prstTxWarp>
          </a:bodyPr>
          <a:lstStyle/>
          <a:p>
            <a:endParaRPr lang="en-IN" sz="2000">
              <a:solidFill>
                <a:schemeClr val="bg1"/>
              </a:solidFill>
              <a:latin typeface="Arial" pitchFamily="34" charset="0"/>
              <a:cs typeface="Arial" pitchFamily="34" charset="0"/>
            </a:endParaRPr>
          </a:p>
        </p:txBody>
      </p:sp>
      <p:sp>
        <p:nvSpPr>
          <p:cNvPr id="9" name="Rectangle 9">
            <a:extLst>
              <a:ext uri="{FF2B5EF4-FFF2-40B4-BE49-F238E27FC236}">
                <a16:creationId xmlns:a16="http://schemas.microsoft.com/office/drawing/2014/main" id="{B9B108F8-4E08-4A8B-A460-2CFB4F482A07}"/>
              </a:ext>
            </a:extLst>
          </p:cNvPr>
          <p:cNvSpPr>
            <a:spLocks noChangeArrowheads="1"/>
          </p:cNvSpPr>
          <p:nvPr/>
        </p:nvSpPr>
        <p:spPr bwMode="auto">
          <a:xfrm>
            <a:off x="1324914" y="5400571"/>
            <a:ext cx="6884975" cy="224375"/>
          </a:xfrm>
          <a:prstGeom prst="rect">
            <a:avLst/>
          </a:prstGeom>
          <a:solidFill>
            <a:schemeClr val="accent4"/>
          </a:solidFill>
          <a:ln w="0">
            <a:solidFill>
              <a:schemeClr val="accent6">
                <a:lumMod val="50000"/>
              </a:schemeClr>
            </a:solidFill>
            <a:prstDash val="solid"/>
            <a:miter lim="800000"/>
            <a:headEnd/>
            <a:tailEnd/>
          </a:ln>
        </p:spPr>
        <p:txBody>
          <a:bodyPr vert="vert270" wrap="square" lIns="68580" tIns="34290" rIns="68580" bIns="34290" numCol="1" anchor="ctr" anchorCtr="1" compatLnSpc="1">
            <a:prstTxWarp prst="textNoShape">
              <a:avLst/>
            </a:prstTxWarp>
          </a:bodyPr>
          <a:lstStyle/>
          <a:p>
            <a:endParaRPr lang="en-IN" sz="2000">
              <a:solidFill>
                <a:schemeClr val="bg1"/>
              </a:solidFill>
              <a:latin typeface="Arial" pitchFamily="34" charset="0"/>
              <a:cs typeface="Arial" pitchFamily="34" charset="0"/>
            </a:endParaRPr>
          </a:p>
        </p:txBody>
      </p:sp>
      <p:sp>
        <p:nvSpPr>
          <p:cNvPr id="10" name="Rectangle 10">
            <a:extLst>
              <a:ext uri="{FF2B5EF4-FFF2-40B4-BE49-F238E27FC236}">
                <a16:creationId xmlns:a16="http://schemas.microsoft.com/office/drawing/2014/main" id="{CB283169-EA5D-4F63-ACBC-3789D9B334D1}"/>
              </a:ext>
            </a:extLst>
          </p:cNvPr>
          <p:cNvSpPr>
            <a:spLocks noChangeArrowheads="1"/>
          </p:cNvSpPr>
          <p:nvPr/>
        </p:nvSpPr>
        <p:spPr bwMode="auto">
          <a:xfrm>
            <a:off x="1331640" y="5630674"/>
            <a:ext cx="6863799" cy="318606"/>
          </a:xfrm>
          <a:prstGeom prst="rect">
            <a:avLst/>
          </a:prstGeom>
          <a:solidFill>
            <a:srgbClr val="700000"/>
          </a:solidFill>
          <a:ln w="38100">
            <a:solidFill>
              <a:srgbClr val="700000"/>
            </a:solidFill>
            <a:prstDash val="solid"/>
            <a:miter lim="800000"/>
            <a:headEnd/>
            <a:tailEnd/>
          </a:ln>
        </p:spPr>
        <p:txBody>
          <a:bodyPr vert="vert270" wrap="square" lIns="68580" tIns="34290" rIns="68580" bIns="34290" numCol="1" anchor="ctr" anchorCtr="1" compatLnSpc="1">
            <a:prstTxWarp prst="textNoShape">
              <a:avLst/>
            </a:prstTxWarp>
          </a:bodyPr>
          <a:lstStyle/>
          <a:p>
            <a:endParaRPr lang="en-IN" sz="2000">
              <a:solidFill>
                <a:schemeClr val="bg1"/>
              </a:solidFill>
              <a:latin typeface="Arial" pitchFamily="34" charset="0"/>
              <a:cs typeface="Arial" pitchFamily="34" charset="0"/>
            </a:endParaRPr>
          </a:p>
        </p:txBody>
      </p:sp>
      <p:sp>
        <p:nvSpPr>
          <p:cNvPr id="13" name="TextBox 12">
            <a:extLst>
              <a:ext uri="{FF2B5EF4-FFF2-40B4-BE49-F238E27FC236}">
                <a16:creationId xmlns:a16="http://schemas.microsoft.com/office/drawing/2014/main" id="{AEA5760A-518E-4E00-B77D-7863A0C02D93}"/>
              </a:ext>
            </a:extLst>
          </p:cNvPr>
          <p:cNvSpPr txBox="1"/>
          <p:nvPr/>
        </p:nvSpPr>
        <p:spPr>
          <a:xfrm>
            <a:off x="1259632" y="3056479"/>
            <a:ext cx="1733275" cy="1938992"/>
          </a:xfrm>
          <a:prstGeom prst="rect">
            <a:avLst/>
          </a:prstGeom>
          <a:noFill/>
        </p:spPr>
        <p:txBody>
          <a:bodyPr wrap="square" rtlCol="0" anchor="ctr">
            <a:spAutoFit/>
          </a:bodyPr>
          <a:lstStyle/>
          <a:p>
            <a:pPr algn="ctr"/>
            <a:r>
              <a:rPr lang="en-US" sz="2000" dirty="0"/>
              <a:t>Tackle the trifecta of poverty, inequality and </a:t>
            </a:r>
            <a:r>
              <a:rPr lang="en-US" sz="2000" dirty="0" err="1"/>
              <a:t>unemploy-ment</a:t>
            </a:r>
            <a:endParaRPr lang="en-US" sz="2000" dirty="0"/>
          </a:p>
        </p:txBody>
      </p:sp>
      <p:sp>
        <p:nvSpPr>
          <p:cNvPr id="16" name="Freeform 6">
            <a:extLst>
              <a:ext uri="{FF2B5EF4-FFF2-40B4-BE49-F238E27FC236}">
                <a16:creationId xmlns:a16="http://schemas.microsoft.com/office/drawing/2014/main" id="{192ABDD8-8D55-4A8C-A1F6-63F5A88C3808}"/>
              </a:ext>
            </a:extLst>
          </p:cNvPr>
          <p:cNvSpPr>
            <a:spLocks/>
          </p:cNvSpPr>
          <p:nvPr/>
        </p:nvSpPr>
        <p:spPr bwMode="auto">
          <a:xfrm>
            <a:off x="868150" y="1567112"/>
            <a:ext cx="7734430" cy="993365"/>
          </a:xfrm>
          <a:custGeom>
            <a:avLst/>
            <a:gdLst/>
            <a:ahLst/>
            <a:cxnLst>
              <a:cxn ang="0">
                <a:pos x="2297" y="0"/>
              </a:cxn>
              <a:cxn ang="0">
                <a:pos x="3444" y="574"/>
              </a:cxn>
              <a:cxn ang="0">
                <a:pos x="4594" y="1147"/>
              </a:cxn>
              <a:cxn ang="0">
                <a:pos x="0" y="1147"/>
              </a:cxn>
              <a:cxn ang="0">
                <a:pos x="1147" y="574"/>
              </a:cxn>
              <a:cxn ang="0">
                <a:pos x="2297" y="0"/>
              </a:cxn>
            </a:cxnLst>
            <a:rect l="0" t="0" r="r" b="b"/>
            <a:pathLst>
              <a:path w="4594" h="1147">
                <a:moveTo>
                  <a:pt x="2297" y="0"/>
                </a:moveTo>
                <a:lnTo>
                  <a:pt x="3444" y="574"/>
                </a:lnTo>
                <a:lnTo>
                  <a:pt x="4594" y="1147"/>
                </a:lnTo>
                <a:lnTo>
                  <a:pt x="0" y="1147"/>
                </a:lnTo>
                <a:lnTo>
                  <a:pt x="1147" y="574"/>
                </a:lnTo>
                <a:lnTo>
                  <a:pt x="2297" y="0"/>
                </a:lnTo>
                <a:close/>
              </a:path>
            </a:pathLst>
          </a:custGeom>
          <a:solidFill>
            <a:schemeClr val="accent6">
              <a:lumMod val="75000"/>
            </a:schemeClr>
          </a:solidFill>
          <a:ln w="38100">
            <a:solidFill>
              <a:schemeClr val="accent6">
                <a:lumMod val="75000"/>
              </a:schemeClr>
            </a:solidFill>
            <a:prstDash val="solid"/>
            <a:miter lim="800000"/>
            <a:headEnd/>
            <a:tailEnd/>
          </a:ln>
        </p:spPr>
        <p:txBody>
          <a:bodyPr vert="vert270" wrap="square" lIns="68580" tIns="34290" rIns="68580" bIns="34290" numCol="1" anchor="ctr" anchorCtr="1" compatLnSpc="1">
            <a:prstTxWarp prst="textNoShape">
              <a:avLst/>
            </a:prstTxWarp>
          </a:bodyPr>
          <a:lstStyle/>
          <a:p>
            <a:endParaRPr lang="en-IN" sz="2000">
              <a:solidFill>
                <a:schemeClr val="bg1"/>
              </a:solidFill>
              <a:latin typeface="Arial" pitchFamily="34" charset="0"/>
              <a:cs typeface="Arial" pitchFamily="34" charset="0"/>
            </a:endParaRPr>
          </a:p>
        </p:txBody>
      </p:sp>
      <p:sp>
        <p:nvSpPr>
          <p:cNvPr id="34" name="Rectangle 33">
            <a:extLst>
              <a:ext uri="{FF2B5EF4-FFF2-40B4-BE49-F238E27FC236}">
                <a16:creationId xmlns:a16="http://schemas.microsoft.com/office/drawing/2014/main" id="{93DAC8F8-2E46-470A-9A2D-C006ADDC8F57}"/>
              </a:ext>
            </a:extLst>
          </p:cNvPr>
          <p:cNvSpPr/>
          <p:nvPr/>
        </p:nvSpPr>
        <p:spPr>
          <a:xfrm>
            <a:off x="1331640" y="5108614"/>
            <a:ext cx="1559488" cy="270918"/>
          </a:xfrm>
          <a:prstGeom prst="rect">
            <a:avLst/>
          </a:prstGeom>
          <a:solidFill>
            <a:srgbClr val="00B0F0"/>
          </a:solidFill>
          <a:ln w="28575">
            <a:solidFill>
              <a:schemeClr val="accent6">
                <a:lumMod val="75000"/>
              </a:schemeClr>
            </a:solidFill>
            <a:prstDash val="solid"/>
            <a:miter lim="800000"/>
            <a:headEnd/>
            <a:tailEnd/>
          </a:ln>
        </p:spPr>
        <p:txBody>
          <a:bodyPr vert="horz" wrap="square" lIns="68580" tIns="34290" rIns="68580" bIns="34290" numCol="1" anchor="ctr" anchorCtr="1" compatLnSpc="1">
            <a:prstTxWarp prst="textNoShape">
              <a:avLst/>
            </a:prstTxWarp>
          </a:bodyPr>
          <a:lstStyle/>
          <a:p>
            <a:r>
              <a:rPr lang="en-US" sz="2000" b="1" dirty="0">
                <a:cs typeface="Arial" pitchFamily="34" charset="0"/>
              </a:rPr>
              <a:t>PILLAR 1</a:t>
            </a:r>
          </a:p>
        </p:txBody>
      </p:sp>
      <p:sp>
        <p:nvSpPr>
          <p:cNvPr id="44" name="TextBox 43">
            <a:extLst>
              <a:ext uri="{FF2B5EF4-FFF2-40B4-BE49-F238E27FC236}">
                <a16:creationId xmlns:a16="http://schemas.microsoft.com/office/drawing/2014/main" id="{FCC2F797-DD3B-49CE-A22B-AA900569EDAC}"/>
              </a:ext>
            </a:extLst>
          </p:cNvPr>
          <p:cNvSpPr txBox="1"/>
          <p:nvPr/>
        </p:nvSpPr>
        <p:spPr>
          <a:xfrm>
            <a:off x="5010323" y="3211288"/>
            <a:ext cx="1407304" cy="1631216"/>
          </a:xfrm>
          <a:prstGeom prst="rect">
            <a:avLst/>
          </a:prstGeom>
          <a:noFill/>
        </p:spPr>
        <p:txBody>
          <a:bodyPr wrap="square" rtlCol="0" anchor="ctr">
            <a:spAutoFit/>
          </a:bodyPr>
          <a:lstStyle/>
          <a:p>
            <a:pPr algn="ctr"/>
            <a:r>
              <a:rPr lang="en-US" sz="2000" dirty="0"/>
              <a:t>Build assets and deliver services that serve the public</a:t>
            </a:r>
          </a:p>
        </p:txBody>
      </p:sp>
      <p:sp>
        <p:nvSpPr>
          <p:cNvPr id="25" name="Rectangle 12">
            <a:extLst>
              <a:ext uri="{FF2B5EF4-FFF2-40B4-BE49-F238E27FC236}">
                <a16:creationId xmlns:a16="http://schemas.microsoft.com/office/drawing/2014/main" id="{A7546004-F8EE-4FCC-8BA6-61D99167A236}"/>
              </a:ext>
            </a:extLst>
          </p:cNvPr>
          <p:cNvSpPr>
            <a:spLocks noChangeArrowheads="1"/>
          </p:cNvSpPr>
          <p:nvPr/>
        </p:nvSpPr>
        <p:spPr bwMode="auto">
          <a:xfrm>
            <a:off x="3179648" y="2864275"/>
            <a:ext cx="1438480" cy="2416556"/>
          </a:xfrm>
          <a:prstGeom prst="rect">
            <a:avLst/>
          </a:prstGeom>
          <a:noFill/>
          <a:ln w="28575">
            <a:solidFill>
              <a:schemeClr val="accent6">
                <a:lumMod val="75000"/>
              </a:schemeClr>
            </a:solidFill>
            <a:prstDash val="solid"/>
            <a:miter lim="800000"/>
            <a:headEnd/>
            <a:tailEnd/>
          </a:ln>
        </p:spPr>
        <p:txBody>
          <a:bodyPr vert="vert270" wrap="square" lIns="68580" tIns="34290" rIns="68580" bIns="34290" numCol="1" anchor="ctr" anchorCtr="1" compatLnSpc="1">
            <a:prstTxWarp prst="textNoShape">
              <a:avLst/>
            </a:prstTxWarp>
          </a:bodyPr>
          <a:lstStyle/>
          <a:p>
            <a:endParaRPr lang="en-IN" sz="2000" dirty="0">
              <a:solidFill>
                <a:schemeClr val="bg1"/>
              </a:solidFill>
              <a:latin typeface="Arial" pitchFamily="34" charset="0"/>
              <a:cs typeface="Arial" pitchFamily="34" charset="0"/>
            </a:endParaRPr>
          </a:p>
        </p:txBody>
      </p:sp>
      <p:sp>
        <p:nvSpPr>
          <p:cNvPr id="26" name="Rectangle 12">
            <a:extLst>
              <a:ext uri="{FF2B5EF4-FFF2-40B4-BE49-F238E27FC236}">
                <a16:creationId xmlns:a16="http://schemas.microsoft.com/office/drawing/2014/main" id="{26562BC8-B330-4FC5-B7C0-746674AA5EB0}"/>
              </a:ext>
            </a:extLst>
          </p:cNvPr>
          <p:cNvSpPr>
            <a:spLocks noChangeArrowheads="1"/>
          </p:cNvSpPr>
          <p:nvPr/>
        </p:nvSpPr>
        <p:spPr bwMode="auto">
          <a:xfrm>
            <a:off x="4980451" y="2864275"/>
            <a:ext cx="1438480" cy="2416556"/>
          </a:xfrm>
          <a:prstGeom prst="rect">
            <a:avLst/>
          </a:prstGeom>
          <a:noFill/>
          <a:ln w="28575">
            <a:solidFill>
              <a:schemeClr val="accent6">
                <a:lumMod val="75000"/>
              </a:schemeClr>
            </a:solidFill>
            <a:prstDash val="solid"/>
            <a:miter lim="800000"/>
            <a:headEnd/>
            <a:tailEnd/>
          </a:ln>
        </p:spPr>
        <p:txBody>
          <a:bodyPr vert="vert270" wrap="square" lIns="68580" tIns="34290" rIns="68580" bIns="34290" numCol="1" anchor="ctr" anchorCtr="1" compatLnSpc="1">
            <a:prstTxWarp prst="textNoShape">
              <a:avLst/>
            </a:prstTxWarp>
          </a:bodyPr>
          <a:lstStyle/>
          <a:p>
            <a:endParaRPr lang="en-IN" sz="2000" dirty="0">
              <a:solidFill>
                <a:schemeClr val="bg1"/>
              </a:solidFill>
              <a:latin typeface="Arial" pitchFamily="34" charset="0"/>
              <a:cs typeface="Arial" pitchFamily="34" charset="0"/>
            </a:endParaRPr>
          </a:p>
        </p:txBody>
      </p:sp>
      <p:sp>
        <p:nvSpPr>
          <p:cNvPr id="27" name="Rectangle 12">
            <a:extLst>
              <a:ext uri="{FF2B5EF4-FFF2-40B4-BE49-F238E27FC236}">
                <a16:creationId xmlns:a16="http://schemas.microsoft.com/office/drawing/2014/main" id="{AFB52396-0E57-4177-AF8A-7735EAA70D01}"/>
              </a:ext>
            </a:extLst>
          </p:cNvPr>
          <p:cNvSpPr>
            <a:spLocks noChangeArrowheads="1"/>
          </p:cNvSpPr>
          <p:nvPr/>
        </p:nvSpPr>
        <p:spPr bwMode="auto">
          <a:xfrm rot="5400000">
            <a:off x="7699559" y="3472094"/>
            <a:ext cx="1438195" cy="2416556"/>
          </a:xfrm>
          <a:prstGeom prst="rect">
            <a:avLst/>
          </a:prstGeom>
          <a:noFill/>
          <a:ln w="28575">
            <a:solidFill>
              <a:schemeClr val="accent6">
                <a:lumMod val="75000"/>
              </a:schemeClr>
            </a:solidFill>
            <a:prstDash val="solid"/>
            <a:miter lim="800000"/>
            <a:headEnd/>
            <a:tailEnd/>
          </a:ln>
        </p:spPr>
        <p:txBody>
          <a:bodyPr vert="vert270" wrap="square" lIns="68580" tIns="34290" rIns="68580" bIns="34290" numCol="1" anchor="ctr" anchorCtr="1" compatLnSpc="1">
            <a:prstTxWarp prst="textNoShape">
              <a:avLst/>
            </a:prstTxWarp>
          </a:bodyPr>
          <a:lstStyle/>
          <a:p>
            <a:endParaRPr lang="en-IN" sz="2000" dirty="0">
              <a:solidFill>
                <a:schemeClr val="bg1"/>
              </a:solidFill>
              <a:latin typeface="Arial" pitchFamily="34" charset="0"/>
              <a:cs typeface="Arial" pitchFamily="34" charset="0"/>
            </a:endParaRPr>
          </a:p>
        </p:txBody>
      </p:sp>
      <p:sp>
        <p:nvSpPr>
          <p:cNvPr id="28" name="Rectangle 27">
            <a:extLst>
              <a:ext uri="{FF2B5EF4-FFF2-40B4-BE49-F238E27FC236}">
                <a16:creationId xmlns:a16="http://schemas.microsoft.com/office/drawing/2014/main" id="{DFDE16A5-6474-4FEB-B6B5-9592D0574600}"/>
              </a:ext>
            </a:extLst>
          </p:cNvPr>
          <p:cNvSpPr/>
          <p:nvPr/>
        </p:nvSpPr>
        <p:spPr>
          <a:xfrm>
            <a:off x="3180975" y="5112172"/>
            <a:ext cx="1435848" cy="295946"/>
          </a:xfrm>
          <a:prstGeom prst="rect">
            <a:avLst/>
          </a:prstGeom>
          <a:solidFill>
            <a:srgbClr val="00B0F0"/>
          </a:solidFill>
          <a:ln w="28575">
            <a:solidFill>
              <a:schemeClr val="accent6">
                <a:lumMod val="75000"/>
              </a:schemeClr>
            </a:solidFill>
            <a:prstDash val="solid"/>
            <a:miter lim="800000"/>
            <a:headEnd/>
            <a:tailEnd/>
          </a:ln>
        </p:spPr>
        <p:txBody>
          <a:bodyPr vert="horz" wrap="square" lIns="68580" tIns="34290" rIns="68580" bIns="34290" numCol="1" anchor="ctr" anchorCtr="1" compatLnSpc="1">
            <a:prstTxWarp prst="textNoShape">
              <a:avLst/>
            </a:prstTxWarp>
          </a:bodyPr>
          <a:lstStyle/>
          <a:p>
            <a:r>
              <a:rPr lang="en-US" sz="2000" b="1" dirty="0">
                <a:cs typeface="Arial" pitchFamily="34" charset="0"/>
              </a:rPr>
              <a:t>PILLAR 2</a:t>
            </a:r>
          </a:p>
        </p:txBody>
      </p:sp>
      <p:sp>
        <p:nvSpPr>
          <p:cNvPr id="29" name="Rectangle 28">
            <a:extLst>
              <a:ext uri="{FF2B5EF4-FFF2-40B4-BE49-F238E27FC236}">
                <a16:creationId xmlns:a16="http://schemas.microsoft.com/office/drawing/2014/main" id="{75C551E6-B856-41CF-9A11-0FAE6BEF53DA}"/>
              </a:ext>
            </a:extLst>
          </p:cNvPr>
          <p:cNvSpPr/>
          <p:nvPr/>
        </p:nvSpPr>
        <p:spPr>
          <a:xfrm>
            <a:off x="4978117" y="5112648"/>
            <a:ext cx="1439510" cy="295946"/>
          </a:xfrm>
          <a:prstGeom prst="rect">
            <a:avLst/>
          </a:prstGeom>
          <a:solidFill>
            <a:srgbClr val="00B0F0"/>
          </a:solidFill>
          <a:ln w="28575">
            <a:solidFill>
              <a:schemeClr val="accent6">
                <a:lumMod val="75000"/>
              </a:schemeClr>
            </a:solidFill>
            <a:prstDash val="solid"/>
            <a:miter lim="800000"/>
            <a:headEnd/>
            <a:tailEnd/>
          </a:ln>
        </p:spPr>
        <p:txBody>
          <a:bodyPr vert="horz" wrap="square" lIns="68580" tIns="34290" rIns="68580" bIns="34290" numCol="1" anchor="ctr" anchorCtr="1" compatLnSpc="1">
            <a:prstTxWarp prst="textNoShape">
              <a:avLst/>
            </a:prstTxWarp>
          </a:bodyPr>
          <a:lstStyle/>
          <a:p>
            <a:r>
              <a:rPr lang="en-US" sz="2000" b="1" dirty="0">
                <a:cs typeface="Arial" pitchFamily="34" charset="0"/>
              </a:rPr>
              <a:t>PILLAR 3</a:t>
            </a:r>
          </a:p>
        </p:txBody>
      </p:sp>
      <p:sp>
        <p:nvSpPr>
          <p:cNvPr id="30" name="Rectangle 29">
            <a:extLst>
              <a:ext uri="{FF2B5EF4-FFF2-40B4-BE49-F238E27FC236}">
                <a16:creationId xmlns:a16="http://schemas.microsoft.com/office/drawing/2014/main" id="{2F4C3766-3431-4A2E-8AB2-4B36896E2B10}"/>
              </a:ext>
            </a:extLst>
          </p:cNvPr>
          <p:cNvSpPr/>
          <p:nvPr/>
        </p:nvSpPr>
        <p:spPr>
          <a:xfrm rot="5400000">
            <a:off x="6325960" y="4533057"/>
            <a:ext cx="1439511" cy="295946"/>
          </a:xfrm>
          <a:prstGeom prst="rect">
            <a:avLst/>
          </a:prstGeom>
          <a:solidFill>
            <a:srgbClr val="00B0F0"/>
          </a:solidFill>
          <a:ln w="28575">
            <a:solidFill>
              <a:schemeClr val="accent6">
                <a:lumMod val="75000"/>
              </a:schemeClr>
            </a:solidFill>
            <a:prstDash val="solid"/>
            <a:miter lim="800000"/>
            <a:headEnd/>
            <a:tailEnd/>
          </a:ln>
        </p:spPr>
        <p:txBody>
          <a:bodyPr vert="horz" wrap="square" lIns="68580" tIns="34290" rIns="68580" bIns="34290" numCol="1" anchor="ctr" anchorCtr="1" compatLnSpc="1">
            <a:prstTxWarp prst="textNoShape">
              <a:avLst/>
            </a:prstTxWarp>
          </a:bodyPr>
          <a:lstStyle/>
          <a:p>
            <a:r>
              <a:rPr lang="en-US" sz="2000" b="1" dirty="0">
                <a:cs typeface="Arial" pitchFamily="34" charset="0"/>
              </a:rPr>
              <a:t>PILLAR 4</a:t>
            </a:r>
          </a:p>
        </p:txBody>
      </p:sp>
      <p:sp>
        <p:nvSpPr>
          <p:cNvPr id="31" name="TextBox 30">
            <a:extLst>
              <a:ext uri="{FF2B5EF4-FFF2-40B4-BE49-F238E27FC236}">
                <a16:creationId xmlns:a16="http://schemas.microsoft.com/office/drawing/2014/main" id="{3634BD73-27B5-4ABD-ADF5-17906E793212}"/>
              </a:ext>
            </a:extLst>
          </p:cNvPr>
          <p:cNvSpPr txBox="1"/>
          <p:nvPr/>
        </p:nvSpPr>
        <p:spPr>
          <a:xfrm>
            <a:off x="3147442" y="3159881"/>
            <a:ext cx="1502891" cy="1631216"/>
          </a:xfrm>
          <a:prstGeom prst="rect">
            <a:avLst/>
          </a:prstGeom>
          <a:noFill/>
        </p:spPr>
        <p:txBody>
          <a:bodyPr wrap="square" rtlCol="0" anchor="ctr">
            <a:spAutoFit/>
          </a:bodyPr>
          <a:lstStyle/>
          <a:p>
            <a:pPr algn="ctr"/>
            <a:r>
              <a:rPr lang="en-US" sz="2000" dirty="0"/>
              <a:t>Enable sustainable livelihoods and decent employment</a:t>
            </a:r>
          </a:p>
        </p:txBody>
      </p:sp>
      <p:sp>
        <p:nvSpPr>
          <p:cNvPr id="32" name="TextBox 31">
            <a:extLst>
              <a:ext uri="{FF2B5EF4-FFF2-40B4-BE49-F238E27FC236}">
                <a16:creationId xmlns:a16="http://schemas.microsoft.com/office/drawing/2014/main" id="{33ABE271-DD1B-4313-A98C-928FAB10B5D3}"/>
              </a:ext>
            </a:extLst>
          </p:cNvPr>
          <p:cNvSpPr txBox="1"/>
          <p:nvPr/>
        </p:nvSpPr>
        <p:spPr>
          <a:xfrm rot="5400000">
            <a:off x="7690061" y="3664297"/>
            <a:ext cx="1522280" cy="1938992"/>
          </a:xfrm>
          <a:prstGeom prst="rect">
            <a:avLst/>
          </a:prstGeom>
          <a:noFill/>
        </p:spPr>
        <p:txBody>
          <a:bodyPr wrap="square" rtlCol="0" anchor="ctr">
            <a:spAutoFit/>
          </a:bodyPr>
          <a:lstStyle/>
          <a:p>
            <a:pPr algn="ctr"/>
            <a:r>
              <a:rPr lang="en-US" sz="2000" dirty="0"/>
              <a:t>Build synergies to better deliver long term development</a:t>
            </a:r>
          </a:p>
        </p:txBody>
      </p:sp>
      <p:sp>
        <p:nvSpPr>
          <p:cNvPr id="35" name="Title 1">
            <a:extLst>
              <a:ext uri="{FF2B5EF4-FFF2-40B4-BE49-F238E27FC236}">
                <a16:creationId xmlns:a16="http://schemas.microsoft.com/office/drawing/2014/main" id="{B99D2473-4B79-44BD-A073-556A41AB9CDF}"/>
              </a:ext>
            </a:extLst>
          </p:cNvPr>
          <p:cNvSpPr>
            <a:spLocks noGrp="1"/>
          </p:cNvSpPr>
          <p:nvPr>
            <p:ph type="title"/>
          </p:nvPr>
        </p:nvSpPr>
        <p:spPr>
          <a:xfrm>
            <a:off x="861764" y="421547"/>
            <a:ext cx="7886700" cy="533122"/>
          </a:xfrm>
        </p:spPr>
        <p:txBody>
          <a:bodyPr>
            <a:noAutofit/>
          </a:bodyPr>
          <a:lstStyle/>
          <a:p>
            <a:pPr algn="ctr"/>
            <a:r>
              <a:rPr lang="en-US" sz="3200" b="1" dirty="0">
                <a:solidFill>
                  <a:srgbClr val="700000"/>
                </a:solidFill>
              </a:rPr>
              <a:t>EPWP’s Inferred Policy Pillars</a:t>
            </a:r>
            <a:endParaRPr lang="en-GB" sz="3200" b="1" dirty="0">
              <a:solidFill>
                <a:srgbClr val="700000"/>
              </a:solidFill>
            </a:endParaRPr>
          </a:p>
        </p:txBody>
      </p:sp>
    </p:spTree>
    <p:extLst>
      <p:ext uri="{BB962C8B-B14F-4D97-AF65-F5344CB8AC3E}">
        <p14:creationId xmlns:p14="http://schemas.microsoft.com/office/powerpoint/2010/main" val="4221645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2">
            <a:extLst>
              <a:ext uri="{FF2B5EF4-FFF2-40B4-BE49-F238E27FC236}">
                <a16:creationId xmlns:a16="http://schemas.microsoft.com/office/drawing/2014/main" id="{26562BC8-B330-4FC5-B7C0-746674AA5EB0}"/>
              </a:ext>
            </a:extLst>
          </p:cNvPr>
          <p:cNvSpPr>
            <a:spLocks noChangeArrowheads="1"/>
          </p:cNvSpPr>
          <p:nvPr/>
        </p:nvSpPr>
        <p:spPr bwMode="auto">
          <a:xfrm rot="5400000">
            <a:off x="5347949" y="3527585"/>
            <a:ext cx="1438480" cy="2416556"/>
          </a:xfrm>
          <a:prstGeom prst="rect">
            <a:avLst/>
          </a:prstGeom>
          <a:noFill/>
          <a:ln w="28575">
            <a:solidFill>
              <a:schemeClr val="accent6">
                <a:lumMod val="75000"/>
              </a:schemeClr>
            </a:solidFill>
            <a:prstDash val="solid"/>
            <a:miter lim="800000"/>
            <a:headEnd/>
            <a:tailEnd/>
          </a:ln>
        </p:spPr>
        <p:txBody>
          <a:bodyPr vert="vert270" wrap="square" lIns="68580" tIns="34290" rIns="68580" bIns="34290" numCol="1" anchor="ctr" anchorCtr="1" compatLnSpc="1">
            <a:prstTxWarp prst="textNoShape">
              <a:avLst/>
            </a:prstTxWarp>
          </a:bodyPr>
          <a:lstStyle/>
          <a:p>
            <a:endParaRPr lang="en-IN" sz="2000" dirty="0">
              <a:solidFill>
                <a:schemeClr val="bg1"/>
              </a:solidFill>
              <a:latin typeface="Arial" pitchFamily="34" charset="0"/>
              <a:cs typeface="Arial" pitchFamily="34" charset="0"/>
            </a:endParaRPr>
          </a:p>
        </p:txBody>
      </p:sp>
      <p:sp>
        <p:nvSpPr>
          <p:cNvPr id="4" name="Rectangle 12">
            <a:extLst>
              <a:ext uri="{FF2B5EF4-FFF2-40B4-BE49-F238E27FC236}">
                <a16:creationId xmlns:a16="http://schemas.microsoft.com/office/drawing/2014/main" id="{1473396D-9050-414E-A5F8-FA3CD5EB92E1}"/>
              </a:ext>
            </a:extLst>
          </p:cNvPr>
          <p:cNvSpPr>
            <a:spLocks noChangeArrowheads="1"/>
          </p:cNvSpPr>
          <p:nvPr/>
        </p:nvSpPr>
        <p:spPr bwMode="auto">
          <a:xfrm rot="15747805">
            <a:off x="742767" y="3240810"/>
            <a:ext cx="1559488" cy="2600587"/>
          </a:xfrm>
          <a:prstGeom prst="rect">
            <a:avLst/>
          </a:prstGeom>
          <a:noFill/>
          <a:ln w="28575">
            <a:solidFill>
              <a:schemeClr val="accent6">
                <a:lumMod val="75000"/>
              </a:schemeClr>
            </a:solidFill>
            <a:prstDash val="solid"/>
            <a:miter lim="800000"/>
            <a:headEnd/>
            <a:tailEnd/>
          </a:ln>
        </p:spPr>
        <p:txBody>
          <a:bodyPr vert="vert270" wrap="square" lIns="68580" tIns="34290" rIns="68580" bIns="34290" numCol="1" anchor="ctr" anchorCtr="1" compatLnSpc="1">
            <a:prstTxWarp prst="textNoShape">
              <a:avLst/>
            </a:prstTxWarp>
          </a:bodyPr>
          <a:lstStyle/>
          <a:p>
            <a:endParaRPr lang="en-IN" sz="2000" dirty="0">
              <a:solidFill>
                <a:schemeClr val="bg1"/>
              </a:solidFill>
              <a:latin typeface="Arial" pitchFamily="34" charset="0"/>
              <a:cs typeface="Arial" pitchFamily="34" charset="0"/>
            </a:endParaRPr>
          </a:p>
        </p:txBody>
      </p:sp>
      <p:sp>
        <p:nvSpPr>
          <p:cNvPr id="8" name="Rectangle 8">
            <a:extLst>
              <a:ext uri="{FF2B5EF4-FFF2-40B4-BE49-F238E27FC236}">
                <a16:creationId xmlns:a16="http://schemas.microsoft.com/office/drawing/2014/main" id="{6091B632-BC83-46C8-86AE-94308876BA5A}"/>
              </a:ext>
            </a:extLst>
          </p:cNvPr>
          <p:cNvSpPr>
            <a:spLocks noChangeArrowheads="1"/>
          </p:cNvSpPr>
          <p:nvPr/>
        </p:nvSpPr>
        <p:spPr bwMode="auto">
          <a:xfrm rot="590306">
            <a:off x="1015644" y="2979247"/>
            <a:ext cx="6870525" cy="361243"/>
          </a:xfrm>
          <a:prstGeom prst="rect">
            <a:avLst/>
          </a:prstGeom>
          <a:solidFill>
            <a:srgbClr val="700000"/>
          </a:solidFill>
          <a:ln w="0">
            <a:solidFill>
              <a:schemeClr val="accent6">
                <a:lumMod val="75000"/>
              </a:schemeClr>
            </a:solidFill>
            <a:prstDash val="solid"/>
            <a:miter lim="800000"/>
            <a:headEnd/>
            <a:tailEnd/>
          </a:ln>
        </p:spPr>
        <p:txBody>
          <a:bodyPr vert="vert270" wrap="square" lIns="68580" tIns="34290" rIns="68580" bIns="34290" numCol="1" anchor="ctr" anchorCtr="1" compatLnSpc="1">
            <a:prstTxWarp prst="textNoShape">
              <a:avLst/>
            </a:prstTxWarp>
          </a:bodyPr>
          <a:lstStyle/>
          <a:p>
            <a:endParaRPr lang="en-IN" sz="2000">
              <a:solidFill>
                <a:schemeClr val="bg1"/>
              </a:solidFill>
              <a:latin typeface="Arial" pitchFamily="34" charset="0"/>
              <a:cs typeface="Arial" pitchFamily="34" charset="0"/>
            </a:endParaRPr>
          </a:p>
        </p:txBody>
      </p:sp>
      <p:sp>
        <p:nvSpPr>
          <p:cNvPr id="9" name="Rectangle 9">
            <a:extLst>
              <a:ext uri="{FF2B5EF4-FFF2-40B4-BE49-F238E27FC236}">
                <a16:creationId xmlns:a16="http://schemas.microsoft.com/office/drawing/2014/main" id="{B9B108F8-4E08-4A8B-A460-2CFB4F482A07}"/>
              </a:ext>
            </a:extLst>
          </p:cNvPr>
          <p:cNvSpPr>
            <a:spLocks noChangeArrowheads="1"/>
          </p:cNvSpPr>
          <p:nvPr/>
        </p:nvSpPr>
        <p:spPr bwMode="auto">
          <a:xfrm>
            <a:off x="1331640" y="5443368"/>
            <a:ext cx="6884975" cy="224375"/>
          </a:xfrm>
          <a:prstGeom prst="rect">
            <a:avLst/>
          </a:prstGeom>
          <a:solidFill>
            <a:schemeClr val="accent4"/>
          </a:solidFill>
          <a:ln w="0">
            <a:solidFill>
              <a:schemeClr val="accent6">
                <a:lumMod val="50000"/>
              </a:schemeClr>
            </a:solidFill>
            <a:prstDash val="solid"/>
            <a:miter lim="800000"/>
            <a:headEnd/>
            <a:tailEnd/>
          </a:ln>
        </p:spPr>
        <p:txBody>
          <a:bodyPr vert="vert270" wrap="square" lIns="68580" tIns="34290" rIns="68580" bIns="34290" numCol="1" anchor="ctr" anchorCtr="1" compatLnSpc="1">
            <a:prstTxWarp prst="textNoShape">
              <a:avLst/>
            </a:prstTxWarp>
          </a:bodyPr>
          <a:lstStyle/>
          <a:p>
            <a:endParaRPr lang="en-IN" sz="2000">
              <a:solidFill>
                <a:schemeClr val="bg1"/>
              </a:solidFill>
              <a:latin typeface="Arial" pitchFamily="34" charset="0"/>
              <a:cs typeface="Arial" pitchFamily="34" charset="0"/>
            </a:endParaRPr>
          </a:p>
        </p:txBody>
      </p:sp>
      <p:sp>
        <p:nvSpPr>
          <p:cNvPr id="10" name="Rectangle 10">
            <a:extLst>
              <a:ext uri="{FF2B5EF4-FFF2-40B4-BE49-F238E27FC236}">
                <a16:creationId xmlns:a16="http://schemas.microsoft.com/office/drawing/2014/main" id="{CB283169-EA5D-4F63-ACBC-3789D9B334D1}"/>
              </a:ext>
            </a:extLst>
          </p:cNvPr>
          <p:cNvSpPr>
            <a:spLocks noChangeArrowheads="1"/>
          </p:cNvSpPr>
          <p:nvPr/>
        </p:nvSpPr>
        <p:spPr bwMode="auto">
          <a:xfrm>
            <a:off x="1331640" y="5630674"/>
            <a:ext cx="6863799" cy="318606"/>
          </a:xfrm>
          <a:prstGeom prst="rect">
            <a:avLst/>
          </a:prstGeom>
          <a:solidFill>
            <a:srgbClr val="700000"/>
          </a:solidFill>
          <a:ln w="38100">
            <a:solidFill>
              <a:srgbClr val="700000"/>
            </a:solidFill>
            <a:prstDash val="solid"/>
            <a:miter lim="800000"/>
            <a:headEnd/>
            <a:tailEnd/>
          </a:ln>
        </p:spPr>
        <p:txBody>
          <a:bodyPr vert="vert270" wrap="square" lIns="68580" tIns="34290" rIns="68580" bIns="34290" numCol="1" anchor="ctr" anchorCtr="1" compatLnSpc="1">
            <a:prstTxWarp prst="textNoShape">
              <a:avLst/>
            </a:prstTxWarp>
          </a:bodyPr>
          <a:lstStyle/>
          <a:p>
            <a:endParaRPr lang="en-IN" sz="2000">
              <a:solidFill>
                <a:schemeClr val="bg1"/>
              </a:solidFill>
              <a:latin typeface="Arial" pitchFamily="34" charset="0"/>
              <a:cs typeface="Arial" pitchFamily="34" charset="0"/>
            </a:endParaRPr>
          </a:p>
        </p:txBody>
      </p:sp>
      <p:sp>
        <p:nvSpPr>
          <p:cNvPr id="13" name="TextBox 12">
            <a:extLst>
              <a:ext uri="{FF2B5EF4-FFF2-40B4-BE49-F238E27FC236}">
                <a16:creationId xmlns:a16="http://schemas.microsoft.com/office/drawing/2014/main" id="{AEA5760A-518E-4E00-B77D-7863A0C02D93}"/>
              </a:ext>
            </a:extLst>
          </p:cNvPr>
          <p:cNvSpPr txBox="1"/>
          <p:nvPr/>
        </p:nvSpPr>
        <p:spPr>
          <a:xfrm rot="15791343">
            <a:off x="670759" y="3770960"/>
            <a:ext cx="1733275" cy="1631216"/>
          </a:xfrm>
          <a:prstGeom prst="rect">
            <a:avLst/>
          </a:prstGeom>
          <a:noFill/>
        </p:spPr>
        <p:txBody>
          <a:bodyPr wrap="square" rtlCol="0" anchor="ctr">
            <a:spAutoFit/>
          </a:bodyPr>
          <a:lstStyle/>
          <a:p>
            <a:pPr algn="ctr"/>
            <a:r>
              <a:rPr lang="en-US" sz="2000" dirty="0"/>
              <a:t>Tackle the trifecta of poverty, inequality and unemployment</a:t>
            </a:r>
          </a:p>
        </p:txBody>
      </p:sp>
      <p:sp>
        <p:nvSpPr>
          <p:cNvPr id="16" name="Freeform 6">
            <a:extLst>
              <a:ext uri="{FF2B5EF4-FFF2-40B4-BE49-F238E27FC236}">
                <a16:creationId xmlns:a16="http://schemas.microsoft.com/office/drawing/2014/main" id="{192ABDD8-8D55-4A8C-A1F6-63F5A88C3808}"/>
              </a:ext>
            </a:extLst>
          </p:cNvPr>
          <p:cNvSpPr>
            <a:spLocks/>
          </p:cNvSpPr>
          <p:nvPr/>
        </p:nvSpPr>
        <p:spPr bwMode="auto">
          <a:xfrm rot="593309">
            <a:off x="1128394" y="2045663"/>
            <a:ext cx="7734430" cy="993365"/>
          </a:xfrm>
          <a:custGeom>
            <a:avLst/>
            <a:gdLst/>
            <a:ahLst/>
            <a:cxnLst>
              <a:cxn ang="0">
                <a:pos x="2297" y="0"/>
              </a:cxn>
              <a:cxn ang="0">
                <a:pos x="3444" y="574"/>
              </a:cxn>
              <a:cxn ang="0">
                <a:pos x="4594" y="1147"/>
              </a:cxn>
              <a:cxn ang="0">
                <a:pos x="0" y="1147"/>
              </a:cxn>
              <a:cxn ang="0">
                <a:pos x="1147" y="574"/>
              </a:cxn>
              <a:cxn ang="0">
                <a:pos x="2297" y="0"/>
              </a:cxn>
            </a:cxnLst>
            <a:rect l="0" t="0" r="r" b="b"/>
            <a:pathLst>
              <a:path w="4594" h="1147">
                <a:moveTo>
                  <a:pt x="2297" y="0"/>
                </a:moveTo>
                <a:lnTo>
                  <a:pt x="3444" y="574"/>
                </a:lnTo>
                <a:lnTo>
                  <a:pt x="4594" y="1147"/>
                </a:lnTo>
                <a:lnTo>
                  <a:pt x="0" y="1147"/>
                </a:lnTo>
                <a:lnTo>
                  <a:pt x="1147" y="574"/>
                </a:lnTo>
                <a:lnTo>
                  <a:pt x="2297" y="0"/>
                </a:lnTo>
                <a:close/>
              </a:path>
            </a:pathLst>
          </a:custGeom>
          <a:solidFill>
            <a:schemeClr val="accent6">
              <a:lumMod val="75000"/>
            </a:schemeClr>
          </a:solidFill>
          <a:ln w="38100">
            <a:solidFill>
              <a:schemeClr val="accent6">
                <a:lumMod val="75000"/>
              </a:schemeClr>
            </a:solidFill>
            <a:prstDash val="solid"/>
            <a:miter lim="800000"/>
            <a:headEnd/>
            <a:tailEnd/>
          </a:ln>
        </p:spPr>
        <p:txBody>
          <a:bodyPr vert="vert270" wrap="square" lIns="68580" tIns="34290" rIns="68580" bIns="34290" numCol="1" anchor="ctr" anchorCtr="1" compatLnSpc="1">
            <a:prstTxWarp prst="textNoShape">
              <a:avLst/>
            </a:prstTxWarp>
          </a:bodyPr>
          <a:lstStyle/>
          <a:p>
            <a:endParaRPr lang="en-IN" sz="2000">
              <a:solidFill>
                <a:schemeClr val="bg1"/>
              </a:solidFill>
              <a:latin typeface="Arial" pitchFamily="34" charset="0"/>
              <a:cs typeface="Arial" pitchFamily="34" charset="0"/>
            </a:endParaRPr>
          </a:p>
        </p:txBody>
      </p:sp>
      <p:sp>
        <p:nvSpPr>
          <p:cNvPr id="34" name="Rectangle 33">
            <a:extLst>
              <a:ext uri="{FF2B5EF4-FFF2-40B4-BE49-F238E27FC236}">
                <a16:creationId xmlns:a16="http://schemas.microsoft.com/office/drawing/2014/main" id="{93DAC8F8-2E46-470A-9A2D-C006ADDC8F57}"/>
              </a:ext>
            </a:extLst>
          </p:cNvPr>
          <p:cNvSpPr/>
          <p:nvPr/>
        </p:nvSpPr>
        <p:spPr>
          <a:xfrm rot="15703415">
            <a:off x="2161946" y="4209202"/>
            <a:ext cx="1559488" cy="270918"/>
          </a:xfrm>
          <a:prstGeom prst="rect">
            <a:avLst/>
          </a:prstGeom>
          <a:solidFill>
            <a:srgbClr val="00B0F0"/>
          </a:solidFill>
          <a:ln w="28575">
            <a:solidFill>
              <a:schemeClr val="accent6">
                <a:lumMod val="75000"/>
              </a:schemeClr>
            </a:solidFill>
            <a:prstDash val="solid"/>
            <a:miter lim="800000"/>
            <a:headEnd/>
            <a:tailEnd/>
          </a:ln>
        </p:spPr>
        <p:txBody>
          <a:bodyPr vert="horz" wrap="square" lIns="68580" tIns="34290" rIns="68580" bIns="34290" numCol="1" anchor="ctr" anchorCtr="1" compatLnSpc="1">
            <a:prstTxWarp prst="textNoShape">
              <a:avLst/>
            </a:prstTxWarp>
          </a:bodyPr>
          <a:lstStyle/>
          <a:p>
            <a:r>
              <a:rPr lang="en-US" sz="2000" b="1" dirty="0">
                <a:cs typeface="Arial" pitchFamily="34" charset="0"/>
              </a:rPr>
              <a:t>PILLAR 1</a:t>
            </a:r>
          </a:p>
        </p:txBody>
      </p:sp>
      <p:sp>
        <p:nvSpPr>
          <p:cNvPr id="44" name="TextBox 43">
            <a:extLst>
              <a:ext uri="{FF2B5EF4-FFF2-40B4-BE49-F238E27FC236}">
                <a16:creationId xmlns:a16="http://schemas.microsoft.com/office/drawing/2014/main" id="{FCC2F797-DD3B-49CE-A22B-AA900569EDAC}"/>
              </a:ext>
            </a:extLst>
          </p:cNvPr>
          <p:cNvSpPr txBox="1"/>
          <p:nvPr/>
        </p:nvSpPr>
        <p:spPr>
          <a:xfrm rot="5400000">
            <a:off x="5377821" y="3874598"/>
            <a:ext cx="1407304" cy="1631216"/>
          </a:xfrm>
          <a:prstGeom prst="rect">
            <a:avLst/>
          </a:prstGeom>
          <a:noFill/>
        </p:spPr>
        <p:txBody>
          <a:bodyPr wrap="square" rtlCol="0" anchor="ctr">
            <a:spAutoFit/>
          </a:bodyPr>
          <a:lstStyle/>
          <a:p>
            <a:pPr algn="ctr"/>
            <a:r>
              <a:rPr lang="en-US" sz="2000" dirty="0"/>
              <a:t>Build assets and deliver services that serve the public</a:t>
            </a:r>
          </a:p>
        </p:txBody>
      </p:sp>
      <p:sp>
        <p:nvSpPr>
          <p:cNvPr id="25" name="Rectangle 12">
            <a:extLst>
              <a:ext uri="{FF2B5EF4-FFF2-40B4-BE49-F238E27FC236}">
                <a16:creationId xmlns:a16="http://schemas.microsoft.com/office/drawing/2014/main" id="{A7546004-F8EE-4FCC-8BA6-61D99167A236}"/>
              </a:ext>
            </a:extLst>
          </p:cNvPr>
          <p:cNvSpPr>
            <a:spLocks noChangeArrowheads="1"/>
          </p:cNvSpPr>
          <p:nvPr/>
        </p:nvSpPr>
        <p:spPr bwMode="auto">
          <a:xfrm rot="18262451">
            <a:off x="3179648" y="2864275"/>
            <a:ext cx="1438480" cy="2416556"/>
          </a:xfrm>
          <a:prstGeom prst="rect">
            <a:avLst/>
          </a:prstGeom>
          <a:noFill/>
          <a:ln w="28575">
            <a:solidFill>
              <a:schemeClr val="accent6">
                <a:lumMod val="75000"/>
              </a:schemeClr>
            </a:solidFill>
            <a:prstDash val="solid"/>
            <a:miter lim="800000"/>
            <a:headEnd/>
            <a:tailEnd/>
          </a:ln>
        </p:spPr>
        <p:txBody>
          <a:bodyPr vert="vert270" wrap="square" lIns="68580" tIns="34290" rIns="68580" bIns="34290" numCol="1" anchor="ctr" anchorCtr="1" compatLnSpc="1">
            <a:prstTxWarp prst="textNoShape">
              <a:avLst/>
            </a:prstTxWarp>
          </a:bodyPr>
          <a:lstStyle/>
          <a:p>
            <a:endParaRPr lang="en-IN" sz="2000" dirty="0">
              <a:solidFill>
                <a:schemeClr val="bg1"/>
              </a:solidFill>
              <a:latin typeface="Arial" pitchFamily="34" charset="0"/>
              <a:cs typeface="Arial" pitchFamily="34" charset="0"/>
            </a:endParaRPr>
          </a:p>
        </p:txBody>
      </p:sp>
      <p:sp>
        <p:nvSpPr>
          <p:cNvPr id="29" name="Rectangle 28">
            <a:extLst>
              <a:ext uri="{FF2B5EF4-FFF2-40B4-BE49-F238E27FC236}">
                <a16:creationId xmlns:a16="http://schemas.microsoft.com/office/drawing/2014/main" id="{75C551E6-B856-41CF-9A11-0FAE6BEF53DA}"/>
              </a:ext>
            </a:extLst>
          </p:cNvPr>
          <p:cNvSpPr/>
          <p:nvPr/>
        </p:nvSpPr>
        <p:spPr>
          <a:xfrm rot="5629237">
            <a:off x="3985192" y="4608563"/>
            <a:ext cx="1439510" cy="295946"/>
          </a:xfrm>
          <a:prstGeom prst="rect">
            <a:avLst/>
          </a:prstGeom>
          <a:solidFill>
            <a:srgbClr val="00B0F0"/>
          </a:solidFill>
          <a:ln w="28575">
            <a:solidFill>
              <a:schemeClr val="accent6">
                <a:lumMod val="75000"/>
              </a:schemeClr>
            </a:solidFill>
            <a:prstDash val="solid"/>
            <a:miter lim="800000"/>
            <a:headEnd/>
            <a:tailEnd/>
          </a:ln>
        </p:spPr>
        <p:txBody>
          <a:bodyPr vert="horz" wrap="square" lIns="68580" tIns="34290" rIns="68580" bIns="34290" numCol="1" anchor="ctr" anchorCtr="1" compatLnSpc="1">
            <a:prstTxWarp prst="textNoShape">
              <a:avLst/>
            </a:prstTxWarp>
          </a:bodyPr>
          <a:lstStyle/>
          <a:p>
            <a:r>
              <a:rPr lang="en-US" sz="2000" b="1" dirty="0">
                <a:cs typeface="Arial" pitchFamily="34" charset="0"/>
              </a:rPr>
              <a:t>PILLAR 3</a:t>
            </a:r>
          </a:p>
        </p:txBody>
      </p:sp>
      <p:sp>
        <p:nvSpPr>
          <p:cNvPr id="31" name="TextBox 30">
            <a:extLst>
              <a:ext uri="{FF2B5EF4-FFF2-40B4-BE49-F238E27FC236}">
                <a16:creationId xmlns:a16="http://schemas.microsoft.com/office/drawing/2014/main" id="{3634BD73-27B5-4ABD-ADF5-17906E793212}"/>
              </a:ext>
            </a:extLst>
          </p:cNvPr>
          <p:cNvSpPr txBox="1"/>
          <p:nvPr/>
        </p:nvSpPr>
        <p:spPr>
          <a:xfrm rot="18262451">
            <a:off x="3147442" y="3159881"/>
            <a:ext cx="1502891" cy="1631216"/>
          </a:xfrm>
          <a:prstGeom prst="rect">
            <a:avLst/>
          </a:prstGeom>
          <a:noFill/>
        </p:spPr>
        <p:txBody>
          <a:bodyPr wrap="square" rtlCol="0" anchor="ctr">
            <a:spAutoFit/>
          </a:bodyPr>
          <a:lstStyle/>
          <a:p>
            <a:pPr algn="ctr"/>
            <a:r>
              <a:rPr lang="en-US" sz="2000" dirty="0"/>
              <a:t>Enable sustainable livelihoods and decent employment</a:t>
            </a:r>
          </a:p>
        </p:txBody>
      </p:sp>
      <p:sp>
        <p:nvSpPr>
          <p:cNvPr id="35" name="Title 1">
            <a:extLst>
              <a:ext uri="{FF2B5EF4-FFF2-40B4-BE49-F238E27FC236}">
                <a16:creationId xmlns:a16="http://schemas.microsoft.com/office/drawing/2014/main" id="{B99D2473-4B79-44BD-A073-556A41AB9CDF}"/>
              </a:ext>
            </a:extLst>
          </p:cNvPr>
          <p:cNvSpPr>
            <a:spLocks noGrp="1"/>
          </p:cNvSpPr>
          <p:nvPr>
            <p:ph type="title"/>
          </p:nvPr>
        </p:nvSpPr>
        <p:spPr>
          <a:xfrm>
            <a:off x="861764" y="421547"/>
            <a:ext cx="7886700" cy="533122"/>
          </a:xfrm>
        </p:spPr>
        <p:txBody>
          <a:bodyPr>
            <a:noAutofit/>
          </a:bodyPr>
          <a:lstStyle/>
          <a:p>
            <a:pPr algn="ctr"/>
            <a:r>
              <a:rPr lang="en-US" sz="3200" b="1" dirty="0">
                <a:solidFill>
                  <a:srgbClr val="700000"/>
                </a:solidFill>
              </a:rPr>
              <a:t>EPWP’s Inferred Policy Pillars</a:t>
            </a:r>
            <a:endParaRPr lang="en-GB" sz="3200" b="1" dirty="0">
              <a:solidFill>
                <a:srgbClr val="700000"/>
              </a:solidFill>
            </a:endParaRPr>
          </a:p>
        </p:txBody>
      </p:sp>
      <p:sp>
        <p:nvSpPr>
          <p:cNvPr id="17" name="Rectangle 12">
            <a:extLst>
              <a:ext uri="{FF2B5EF4-FFF2-40B4-BE49-F238E27FC236}">
                <a16:creationId xmlns:a16="http://schemas.microsoft.com/office/drawing/2014/main" id="{9B0AF86C-F0A7-499F-9552-63DBB7AD09DB}"/>
              </a:ext>
            </a:extLst>
          </p:cNvPr>
          <p:cNvSpPr>
            <a:spLocks noChangeArrowheads="1"/>
          </p:cNvSpPr>
          <p:nvPr/>
        </p:nvSpPr>
        <p:spPr bwMode="auto">
          <a:xfrm rot="5400000">
            <a:off x="7699559" y="3472094"/>
            <a:ext cx="1438195" cy="2416556"/>
          </a:xfrm>
          <a:prstGeom prst="rect">
            <a:avLst/>
          </a:prstGeom>
          <a:noFill/>
          <a:ln w="28575">
            <a:solidFill>
              <a:schemeClr val="accent6">
                <a:lumMod val="75000"/>
              </a:schemeClr>
            </a:solidFill>
            <a:prstDash val="solid"/>
            <a:miter lim="800000"/>
            <a:headEnd/>
            <a:tailEnd/>
          </a:ln>
        </p:spPr>
        <p:txBody>
          <a:bodyPr vert="vert270" wrap="square" lIns="68580" tIns="34290" rIns="68580" bIns="34290" numCol="1" anchor="ctr" anchorCtr="1" compatLnSpc="1">
            <a:prstTxWarp prst="textNoShape">
              <a:avLst/>
            </a:prstTxWarp>
          </a:bodyPr>
          <a:lstStyle/>
          <a:p>
            <a:endParaRPr lang="en-IN" sz="2000" dirty="0">
              <a:solidFill>
                <a:schemeClr val="bg1"/>
              </a:solidFill>
              <a:latin typeface="Arial" pitchFamily="34" charset="0"/>
              <a:cs typeface="Arial" pitchFamily="34" charset="0"/>
            </a:endParaRPr>
          </a:p>
        </p:txBody>
      </p:sp>
      <p:sp>
        <p:nvSpPr>
          <p:cNvPr id="18" name="Rectangle 17">
            <a:extLst>
              <a:ext uri="{FF2B5EF4-FFF2-40B4-BE49-F238E27FC236}">
                <a16:creationId xmlns:a16="http://schemas.microsoft.com/office/drawing/2014/main" id="{1764A128-DCBD-4690-A8CB-3DA2194CEFA4}"/>
              </a:ext>
            </a:extLst>
          </p:cNvPr>
          <p:cNvSpPr/>
          <p:nvPr/>
        </p:nvSpPr>
        <p:spPr>
          <a:xfrm rot="5400000">
            <a:off x="6325960" y="4533057"/>
            <a:ext cx="1439511" cy="295946"/>
          </a:xfrm>
          <a:prstGeom prst="rect">
            <a:avLst/>
          </a:prstGeom>
          <a:solidFill>
            <a:srgbClr val="00B0F0"/>
          </a:solidFill>
          <a:ln w="28575">
            <a:solidFill>
              <a:schemeClr val="accent6">
                <a:lumMod val="75000"/>
              </a:schemeClr>
            </a:solidFill>
            <a:prstDash val="solid"/>
            <a:miter lim="800000"/>
            <a:headEnd/>
            <a:tailEnd/>
          </a:ln>
        </p:spPr>
        <p:txBody>
          <a:bodyPr vert="horz" wrap="square" lIns="68580" tIns="34290" rIns="68580" bIns="34290" numCol="1" anchor="ctr" anchorCtr="1" compatLnSpc="1">
            <a:prstTxWarp prst="textNoShape">
              <a:avLst/>
            </a:prstTxWarp>
          </a:bodyPr>
          <a:lstStyle/>
          <a:p>
            <a:r>
              <a:rPr lang="en-US" sz="2000" b="1" dirty="0">
                <a:cs typeface="Arial" pitchFamily="34" charset="0"/>
              </a:rPr>
              <a:t>PILLAR 4</a:t>
            </a:r>
          </a:p>
        </p:txBody>
      </p:sp>
      <p:sp>
        <p:nvSpPr>
          <p:cNvPr id="19" name="TextBox 18">
            <a:extLst>
              <a:ext uri="{FF2B5EF4-FFF2-40B4-BE49-F238E27FC236}">
                <a16:creationId xmlns:a16="http://schemas.microsoft.com/office/drawing/2014/main" id="{36E370E0-BC13-4E7A-A3E8-935D595D5BD1}"/>
              </a:ext>
            </a:extLst>
          </p:cNvPr>
          <p:cNvSpPr txBox="1"/>
          <p:nvPr/>
        </p:nvSpPr>
        <p:spPr>
          <a:xfrm rot="5400000">
            <a:off x="7690061" y="3664297"/>
            <a:ext cx="1522280" cy="1938992"/>
          </a:xfrm>
          <a:prstGeom prst="rect">
            <a:avLst/>
          </a:prstGeom>
          <a:noFill/>
        </p:spPr>
        <p:txBody>
          <a:bodyPr wrap="square" rtlCol="0" anchor="ctr">
            <a:spAutoFit/>
          </a:bodyPr>
          <a:lstStyle/>
          <a:p>
            <a:pPr algn="ctr"/>
            <a:r>
              <a:rPr lang="en-US" sz="2000" dirty="0"/>
              <a:t>Build synergies to better deliver long term development</a:t>
            </a:r>
          </a:p>
        </p:txBody>
      </p:sp>
      <p:sp>
        <p:nvSpPr>
          <p:cNvPr id="20" name="Rectangle 19">
            <a:extLst>
              <a:ext uri="{FF2B5EF4-FFF2-40B4-BE49-F238E27FC236}">
                <a16:creationId xmlns:a16="http://schemas.microsoft.com/office/drawing/2014/main" id="{C0B2D373-74CE-4087-8496-9C6098C9097B}"/>
              </a:ext>
            </a:extLst>
          </p:cNvPr>
          <p:cNvSpPr/>
          <p:nvPr/>
        </p:nvSpPr>
        <p:spPr>
          <a:xfrm rot="18152039">
            <a:off x="4277685" y="4689664"/>
            <a:ext cx="1435848" cy="295946"/>
          </a:xfrm>
          <a:prstGeom prst="rect">
            <a:avLst/>
          </a:prstGeom>
          <a:solidFill>
            <a:srgbClr val="00B0F0"/>
          </a:solidFill>
          <a:ln w="28575">
            <a:solidFill>
              <a:schemeClr val="accent6">
                <a:lumMod val="75000"/>
              </a:schemeClr>
            </a:solidFill>
            <a:prstDash val="solid"/>
            <a:miter lim="800000"/>
            <a:headEnd/>
            <a:tailEnd/>
          </a:ln>
        </p:spPr>
        <p:txBody>
          <a:bodyPr vert="horz" wrap="square" lIns="68580" tIns="34290" rIns="68580" bIns="34290" numCol="1" anchor="ctr" anchorCtr="1" compatLnSpc="1">
            <a:prstTxWarp prst="textNoShape">
              <a:avLst/>
            </a:prstTxWarp>
          </a:bodyPr>
          <a:lstStyle/>
          <a:p>
            <a:r>
              <a:rPr lang="en-US" sz="2000" b="1" dirty="0">
                <a:cs typeface="Arial" pitchFamily="34" charset="0"/>
              </a:rPr>
              <a:t>PILLAR 2</a:t>
            </a:r>
          </a:p>
        </p:txBody>
      </p:sp>
    </p:spTree>
    <p:extLst>
      <p:ext uri="{BB962C8B-B14F-4D97-AF65-F5344CB8AC3E}">
        <p14:creationId xmlns:p14="http://schemas.microsoft.com/office/powerpoint/2010/main" val="1534394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2FD3C-006E-4FC8-A06E-FC883A7024AB}"/>
              </a:ext>
            </a:extLst>
          </p:cNvPr>
          <p:cNvSpPr>
            <a:spLocks noGrp="1"/>
          </p:cNvSpPr>
          <p:nvPr>
            <p:ph type="title"/>
          </p:nvPr>
        </p:nvSpPr>
        <p:spPr>
          <a:xfrm>
            <a:off x="628650" y="228616"/>
            <a:ext cx="7886700" cy="994172"/>
          </a:xfrm>
        </p:spPr>
        <p:txBody>
          <a:bodyPr/>
          <a:lstStyle/>
          <a:p>
            <a:pPr algn="ctr"/>
            <a:r>
              <a:rPr lang="en-US" b="1" dirty="0">
                <a:solidFill>
                  <a:schemeClr val="tx1"/>
                </a:solidFill>
              </a:rPr>
              <a:t>Complex Evaluations</a:t>
            </a:r>
            <a:endParaRPr lang="en-GB" b="1" dirty="0">
              <a:solidFill>
                <a:schemeClr val="tx1"/>
              </a:solidFill>
            </a:endParaRPr>
          </a:p>
        </p:txBody>
      </p:sp>
      <p:sp>
        <p:nvSpPr>
          <p:cNvPr id="3" name="Content Placeholder 2">
            <a:extLst>
              <a:ext uri="{FF2B5EF4-FFF2-40B4-BE49-F238E27FC236}">
                <a16:creationId xmlns:a16="http://schemas.microsoft.com/office/drawing/2014/main" id="{0E53F1EB-AF4D-4121-A0E6-B3481179ECC0}"/>
              </a:ext>
            </a:extLst>
          </p:cNvPr>
          <p:cNvSpPr>
            <a:spLocks noGrp="1"/>
          </p:cNvSpPr>
          <p:nvPr>
            <p:ph idx="1"/>
          </p:nvPr>
        </p:nvSpPr>
        <p:spPr>
          <a:xfrm>
            <a:off x="107504" y="1412286"/>
            <a:ext cx="8928992" cy="5445714"/>
          </a:xfrm>
        </p:spPr>
        <p:txBody>
          <a:bodyPr>
            <a:noAutofit/>
          </a:bodyPr>
          <a:lstStyle/>
          <a:p>
            <a:pPr>
              <a:spcBef>
                <a:spcPts val="300"/>
              </a:spcBef>
            </a:pPr>
            <a:r>
              <a:rPr lang="en-GB" sz="2800" dirty="0"/>
              <a:t>EPWP has developed a </a:t>
            </a:r>
            <a:r>
              <a:rPr lang="en-GB" sz="2800" b="1" dirty="0">
                <a:solidFill>
                  <a:schemeClr val="accent6">
                    <a:lumMod val="50000"/>
                  </a:schemeClr>
                </a:solidFill>
              </a:rPr>
              <a:t>rich evaluation framework </a:t>
            </a:r>
            <a:r>
              <a:rPr lang="en-GB" sz="2800" dirty="0"/>
              <a:t>that has enabled it to learn lessons iteratively from phase to phase and inform a </a:t>
            </a:r>
            <a:r>
              <a:rPr lang="en-GB" sz="2800" b="1" dirty="0">
                <a:solidFill>
                  <a:schemeClr val="accent6">
                    <a:lumMod val="50000"/>
                  </a:schemeClr>
                </a:solidFill>
              </a:rPr>
              <a:t>sequential process of programme reform</a:t>
            </a:r>
          </a:p>
          <a:p>
            <a:pPr>
              <a:spcBef>
                <a:spcPts val="300"/>
              </a:spcBef>
            </a:pPr>
            <a:r>
              <a:rPr lang="en-GB" sz="2800" b="1" dirty="0">
                <a:solidFill>
                  <a:schemeClr val="accent6">
                    <a:lumMod val="50000"/>
                  </a:schemeClr>
                </a:solidFill>
              </a:rPr>
              <a:t>Phase 2 </a:t>
            </a:r>
            <a:r>
              <a:rPr lang="en-GB" sz="2800" dirty="0"/>
              <a:t>substantially expanded social sector projects, based on evidence of greater intrinsic labour intensity and potential for career pathing. </a:t>
            </a:r>
          </a:p>
          <a:p>
            <a:pPr>
              <a:spcBef>
                <a:spcPts val="300"/>
              </a:spcBef>
            </a:pPr>
            <a:r>
              <a:rPr lang="en-GB" sz="2800" b="1" dirty="0">
                <a:solidFill>
                  <a:schemeClr val="accent6">
                    <a:lumMod val="50000"/>
                  </a:schemeClr>
                </a:solidFill>
              </a:rPr>
              <a:t>Phase 3</a:t>
            </a:r>
            <a:r>
              <a:rPr lang="en-GB" sz="2800" dirty="0"/>
              <a:t> introduced stronger developmental foundations and a focus on improved efficiency, value-for-money and synergy. </a:t>
            </a:r>
          </a:p>
          <a:p>
            <a:pPr>
              <a:spcBef>
                <a:spcPts val="300"/>
              </a:spcBef>
            </a:pPr>
            <a:r>
              <a:rPr lang="en-GB" sz="2800" dirty="0"/>
              <a:t>Ongoing reviews are similarly paving the way for substantial improvements in </a:t>
            </a:r>
            <a:r>
              <a:rPr lang="en-GB" sz="2800" b="1" dirty="0">
                <a:solidFill>
                  <a:schemeClr val="accent6">
                    <a:lumMod val="50000"/>
                  </a:schemeClr>
                </a:solidFill>
              </a:rPr>
              <a:t>Phase 4</a:t>
            </a:r>
            <a:r>
              <a:rPr lang="en-GB" sz="2800" dirty="0"/>
              <a:t>. </a:t>
            </a:r>
          </a:p>
        </p:txBody>
      </p:sp>
      <p:grpSp>
        <p:nvGrpSpPr>
          <p:cNvPr id="4" name="Group 3">
            <a:extLst>
              <a:ext uri="{FF2B5EF4-FFF2-40B4-BE49-F238E27FC236}">
                <a16:creationId xmlns:a16="http://schemas.microsoft.com/office/drawing/2014/main" id="{D96BB9A5-2A65-40EA-8C4F-A6D0A87FE3AA}"/>
              </a:ext>
            </a:extLst>
          </p:cNvPr>
          <p:cNvGrpSpPr/>
          <p:nvPr/>
        </p:nvGrpSpPr>
        <p:grpSpPr>
          <a:xfrm>
            <a:off x="23614" y="1285954"/>
            <a:ext cx="9144000" cy="126332"/>
            <a:chOff x="0" y="5245767"/>
            <a:chExt cx="12192000" cy="336886"/>
          </a:xfrm>
        </p:grpSpPr>
        <p:sp>
          <p:nvSpPr>
            <p:cNvPr id="5" name="Rectangle 4">
              <a:extLst>
                <a:ext uri="{FF2B5EF4-FFF2-40B4-BE49-F238E27FC236}">
                  <a16:creationId xmlns:a16="http://schemas.microsoft.com/office/drawing/2014/main" id="{09FA5C2D-B048-4A3B-9528-73C716F598D7}"/>
                </a:ext>
              </a:extLst>
            </p:cNvPr>
            <p:cNvSpPr/>
            <p:nvPr/>
          </p:nvSpPr>
          <p:spPr>
            <a:xfrm>
              <a:off x="0" y="5245768"/>
              <a:ext cx="8662737" cy="336885"/>
            </a:xfrm>
            <a:prstGeom prst="rect">
              <a:avLst/>
            </a:prstGeom>
            <a:solidFill>
              <a:srgbClr val="700000"/>
            </a:solidFill>
            <a:ln>
              <a:solidFill>
                <a:srgbClr val="7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Rectangle 5">
              <a:extLst>
                <a:ext uri="{FF2B5EF4-FFF2-40B4-BE49-F238E27FC236}">
                  <a16:creationId xmlns:a16="http://schemas.microsoft.com/office/drawing/2014/main" id="{4170D1E5-989B-4BF1-B7B8-23AA82F0BCBA}"/>
                </a:ext>
              </a:extLst>
            </p:cNvPr>
            <p:cNvSpPr/>
            <p:nvPr/>
          </p:nvSpPr>
          <p:spPr>
            <a:xfrm>
              <a:off x="8662737" y="5245767"/>
              <a:ext cx="3529263" cy="33688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Tree>
    <p:extLst>
      <p:ext uri="{BB962C8B-B14F-4D97-AF65-F5344CB8AC3E}">
        <p14:creationId xmlns:p14="http://schemas.microsoft.com/office/powerpoint/2010/main" val="3916342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C5FD0-EA5C-480F-AD3E-0551545F16F8}"/>
              </a:ext>
            </a:extLst>
          </p:cNvPr>
          <p:cNvSpPr>
            <a:spLocks noGrp="1"/>
          </p:cNvSpPr>
          <p:nvPr>
            <p:ph type="title"/>
          </p:nvPr>
        </p:nvSpPr>
        <p:spPr>
          <a:xfrm>
            <a:off x="622945" y="404664"/>
            <a:ext cx="7886700" cy="994172"/>
          </a:xfrm>
        </p:spPr>
        <p:txBody>
          <a:bodyPr/>
          <a:lstStyle/>
          <a:p>
            <a:pPr algn="ctr"/>
            <a:r>
              <a:rPr lang="en-US" b="1" dirty="0">
                <a:solidFill>
                  <a:schemeClr val="tx1"/>
                </a:solidFill>
              </a:rPr>
              <a:t>Complex Evaluations</a:t>
            </a:r>
            <a:endParaRPr lang="en-GB" b="1" dirty="0">
              <a:solidFill>
                <a:schemeClr val="tx1"/>
              </a:solidFill>
            </a:endParaRPr>
          </a:p>
        </p:txBody>
      </p:sp>
      <p:sp>
        <p:nvSpPr>
          <p:cNvPr id="3" name="Content Placeholder 2">
            <a:extLst>
              <a:ext uri="{FF2B5EF4-FFF2-40B4-BE49-F238E27FC236}">
                <a16:creationId xmlns:a16="http://schemas.microsoft.com/office/drawing/2014/main" id="{6D2B88F7-6197-442F-98D9-A61E648A2FB8}"/>
              </a:ext>
            </a:extLst>
          </p:cNvPr>
          <p:cNvSpPr>
            <a:spLocks noGrp="1"/>
          </p:cNvSpPr>
          <p:nvPr>
            <p:ph idx="1"/>
          </p:nvPr>
        </p:nvSpPr>
        <p:spPr>
          <a:xfrm>
            <a:off x="622945" y="2196050"/>
            <a:ext cx="7886700" cy="1675398"/>
          </a:xfrm>
        </p:spPr>
        <p:txBody>
          <a:bodyPr/>
          <a:lstStyle/>
          <a:p>
            <a:pPr marL="0" indent="0" algn="ctr">
              <a:buNone/>
            </a:pPr>
            <a:r>
              <a:rPr lang="en-GB" dirty="0"/>
              <a:t>EPWP’s ambition in linking complex objectives offers a fertile ground for developing and advancing better methodologies for complex evaluation. These include more flexible and practical approaches to pilots that can trial innovations, as well as macro planning frameworks that better enable public agencies to work together</a:t>
            </a:r>
          </a:p>
        </p:txBody>
      </p:sp>
      <p:grpSp>
        <p:nvGrpSpPr>
          <p:cNvPr id="4" name="Group 3">
            <a:extLst>
              <a:ext uri="{FF2B5EF4-FFF2-40B4-BE49-F238E27FC236}">
                <a16:creationId xmlns:a16="http://schemas.microsoft.com/office/drawing/2014/main" id="{E38BAC8A-9E44-431C-8D73-C7B12290AAE5}"/>
              </a:ext>
            </a:extLst>
          </p:cNvPr>
          <p:cNvGrpSpPr/>
          <p:nvPr/>
        </p:nvGrpSpPr>
        <p:grpSpPr>
          <a:xfrm>
            <a:off x="0" y="1717509"/>
            <a:ext cx="9144000" cy="126332"/>
            <a:chOff x="0" y="5245767"/>
            <a:chExt cx="12192000" cy="336886"/>
          </a:xfrm>
        </p:grpSpPr>
        <p:sp>
          <p:nvSpPr>
            <p:cNvPr id="5" name="Rectangle 4">
              <a:extLst>
                <a:ext uri="{FF2B5EF4-FFF2-40B4-BE49-F238E27FC236}">
                  <a16:creationId xmlns:a16="http://schemas.microsoft.com/office/drawing/2014/main" id="{15D97DC7-90C2-40F6-8115-665084672BAB}"/>
                </a:ext>
              </a:extLst>
            </p:cNvPr>
            <p:cNvSpPr/>
            <p:nvPr/>
          </p:nvSpPr>
          <p:spPr>
            <a:xfrm>
              <a:off x="0" y="5245768"/>
              <a:ext cx="8662737" cy="336885"/>
            </a:xfrm>
            <a:prstGeom prst="rect">
              <a:avLst/>
            </a:prstGeom>
            <a:solidFill>
              <a:srgbClr val="700000"/>
            </a:solidFill>
            <a:ln>
              <a:solidFill>
                <a:srgbClr val="7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Rectangle 5">
              <a:extLst>
                <a:ext uri="{FF2B5EF4-FFF2-40B4-BE49-F238E27FC236}">
                  <a16:creationId xmlns:a16="http://schemas.microsoft.com/office/drawing/2014/main" id="{6A1BA249-3653-4A9D-8EA9-C54E3F3AAA28}"/>
                </a:ext>
              </a:extLst>
            </p:cNvPr>
            <p:cNvSpPr/>
            <p:nvPr/>
          </p:nvSpPr>
          <p:spPr>
            <a:xfrm>
              <a:off x="8662737" y="5245767"/>
              <a:ext cx="3529263" cy="33688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Tree>
    <p:extLst>
      <p:ext uri="{BB962C8B-B14F-4D97-AF65-F5344CB8AC3E}">
        <p14:creationId xmlns:p14="http://schemas.microsoft.com/office/powerpoint/2010/main" val="22625730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a:extLst>
              <a:ext uri="{FF2B5EF4-FFF2-40B4-BE49-F238E27FC236}">
                <a16:creationId xmlns:a16="http://schemas.microsoft.com/office/drawing/2014/main" id="{8C6BD5C3-416F-4E70-8D32-CC5C1466CE73}"/>
              </a:ext>
            </a:extLst>
          </p:cNvPr>
          <p:cNvSpPr>
            <a:spLocks noGrp="1"/>
          </p:cNvSpPr>
          <p:nvPr>
            <p:ph sz="quarter" idx="1"/>
          </p:nvPr>
        </p:nvSpPr>
        <p:spPr>
          <a:xfrm>
            <a:off x="361950" y="1556792"/>
            <a:ext cx="8242300" cy="5084762"/>
          </a:xfrm>
        </p:spPr>
        <p:txBody>
          <a:bodyPr/>
          <a:lstStyle/>
          <a:p>
            <a:pPr algn="just">
              <a:spcBef>
                <a:spcPts val="600"/>
              </a:spcBef>
              <a:spcAft>
                <a:spcPts val="600"/>
              </a:spcAft>
              <a:buClr>
                <a:srgbClr val="FFC000"/>
              </a:buClr>
              <a:buFont typeface="Wingdings" panose="05000000000000000000" pitchFamily="2" charset="2"/>
              <a:buChar char="q"/>
              <a:defRPr/>
            </a:pPr>
            <a:r>
              <a:rPr lang="en-ZA" altLang="en-US" sz="2800" dirty="0">
                <a:cs typeface="Calibri" panose="020F0502020204030204" pitchFamily="34" charset="0"/>
              </a:rPr>
              <a:t>The role of M&amp;E for complex interventions</a:t>
            </a:r>
          </a:p>
          <a:p>
            <a:pPr lvl="1" algn="just">
              <a:spcBef>
                <a:spcPts val="600"/>
              </a:spcBef>
              <a:spcAft>
                <a:spcPts val="600"/>
              </a:spcAft>
              <a:buClr>
                <a:srgbClr val="FFC000"/>
              </a:buClr>
              <a:buFont typeface="Wingdings" panose="05000000000000000000" pitchFamily="2" charset="2"/>
              <a:buChar char="q"/>
              <a:defRPr/>
            </a:pPr>
            <a:r>
              <a:rPr lang="en-ZA" altLang="en-US" sz="2800" dirty="0">
                <a:cs typeface="Calibri" panose="020F0502020204030204" pitchFamily="34" charset="0"/>
              </a:rPr>
              <a:t>Learning-by-doing mechanisms</a:t>
            </a:r>
          </a:p>
          <a:p>
            <a:pPr lvl="1" algn="just">
              <a:spcBef>
                <a:spcPts val="600"/>
              </a:spcBef>
              <a:spcAft>
                <a:spcPts val="600"/>
              </a:spcAft>
              <a:buClr>
                <a:srgbClr val="FFC000"/>
              </a:buClr>
              <a:buFont typeface="Wingdings" panose="05000000000000000000" pitchFamily="2" charset="2"/>
              <a:buChar char="q"/>
              <a:defRPr/>
            </a:pPr>
            <a:r>
              <a:rPr lang="en-ZA" altLang="en-US" sz="2800" dirty="0">
                <a:cs typeface="Calibri" panose="020F0502020204030204" pitchFamily="34" charset="0"/>
              </a:rPr>
              <a:t>The role of failure</a:t>
            </a:r>
          </a:p>
          <a:p>
            <a:pPr algn="just">
              <a:spcBef>
                <a:spcPts val="600"/>
              </a:spcBef>
              <a:spcAft>
                <a:spcPts val="600"/>
              </a:spcAft>
              <a:buClr>
                <a:srgbClr val="FFC000"/>
              </a:buClr>
              <a:buFont typeface="Wingdings" panose="05000000000000000000" pitchFamily="2" charset="2"/>
              <a:buChar char="q"/>
              <a:defRPr/>
            </a:pPr>
            <a:r>
              <a:rPr lang="en-ZA" altLang="en-US" sz="2800" dirty="0">
                <a:cs typeface="Calibri" panose="020F0502020204030204" pitchFamily="34" charset="0"/>
              </a:rPr>
              <a:t>The importance of cross-ministerial cooperation</a:t>
            </a:r>
          </a:p>
          <a:p>
            <a:pPr algn="just">
              <a:spcBef>
                <a:spcPts val="600"/>
              </a:spcBef>
              <a:spcAft>
                <a:spcPts val="600"/>
              </a:spcAft>
              <a:buClr>
                <a:srgbClr val="FFC000"/>
              </a:buClr>
              <a:buFont typeface="Wingdings" panose="05000000000000000000" pitchFamily="2" charset="2"/>
              <a:buChar char="q"/>
              <a:defRPr/>
            </a:pPr>
            <a:r>
              <a:rPr lang="en-ZA" altLang="en-US" sz="2800" dirty="0">
                <a:cs typeface="Calibri" panose="020F0502020204030204" pitchFamily="34" charset="0"/>
              </a:rPr>
              <a:t>The imperative of political will</a:t>
            </a:r>
          </a:p>
          <a:p>
            <a:pPr algn="just">
              <a:spcBef>
                <a:spcPts val="600"/>
              </a:spcBef>
              <a:spcAft>
                <a:spcPts val="600"/>
              </a:spcAft>
              <a:buClr>
                <a:srgbClr val="FFC000"/>
              </a:buClr>
              <a:buFont typeface="Wingdings" panose="05000000000000000000" pitchFamily="2" charset="2"/>
              <a:buChar char="q"/>
              <a:defRPr/>
            </a:pPr>
            <a:r>
              <a:rPr lang="en-ZA" altLang="en-US" sz="2800" dirty="0">
                <a:cs typeface="Calibri" panose="020F0502020204030204" pitchFamily="34" charset="0"/>
              </a:rPr>
              <a:t>Synergy between social grants and EPWP</a:t>
            </a:r>
          </a:p>
          <a:p>
            <a:pPr algn="just">
              <a:spcBef>
                <a:spcPts val="600"/>
              </a:spcBef>
              <a:spcAft>
                <a:spcPts val="600"/>
              </a:spcAft>
              <a:buClr>
                <a:srgbClr val="FFC000"/>
              </a:buClr>
              <a:buFont typeface="Wingdings" panose="05000000000000000000" pitchFamily="2" charset="2"/>
              <a:buChar char="q"/>
              <a:defRPr/>
            </a:pPr>
            <a:r>
              <a:rPr lang="en-ZA" altLang="en-US" sz="2800" dirty="0">
                <a:cs typeface="Calibri" panose="020F0502020204030204" pitchFamily="34" charset="0"/>
              </a:rPr>
              <a:t>Adapting for the drivers of growth in the 21</a:t>
            </a:r>
            <a:r>
              <a:rPr lang="en-ZA" altLang="en-US" sz="2800" baseline="30000" dirty="0">
                <a:cs typeface="Calibri" panose="020F0502020204030204" pitchFamily="34" charset="0"/>
              </a:rPr>
              <a:t>st</a:t>
            </a:r>
            <a:r>
              <a:rPr lang="en-ZA" altLang="en-US" sz="2800" dirty="0">
                <a:cs typeface="Calibri" panose="020F0502020204030204" pitchFamily="34" charset="0"/>
              </a:rPr>
              <a:t> Century</a:t>
            </a:r>
            <a:endParaRPr lang="en-ZA" altLang="en-US" sz="2800" dirty="0"/>
          </a:p>
        </p:txBody>
      </p:sp>
      <p:sp>
        <p:nvSpPr>
          <p:cNvPr id="75780" name="Slide Number Placeholder 3">
            <a:extLst>
              <a:ext uri="{FF2B5EF4-FFF2-40B4-BE49-F238E27FC236}">
                <a16:creationId xmlns:a16="http://schemas.microsoft.com/office/drawing/2014/main" id="{46C099F1-7EB7-4B32-B605-5AF1E5356D5E}"/>
              </a:ext>
            </a:extLst>
          </p:cNvPr>
          <p:cNvSpPr>
            <a:spLocks noGrp="1"/>
          </p:cNvSpPr>
          <p:nvPr>
            <p:ph type="sldNum" sz="quarter" idx="12"/>
          </p:nvPr>
        </p:nvSpPr>
        <p:spPr/>
        <p:txBody>
          <a:bodyPr>
            <a:normAutofit/>
          </a:bodyPr>
          <a:lstStyle>
            <a:lvl1pPr>
              <a:spcBef>
                <a:spcPct val="20000"/>
              </a:spcBef>
              <a:buChar char="•"/>
              <a:defRPr sz="2400">
                <a:solidFill>
                  <a:schemeClr val="tx1"/>
                </a:solidFill>
                <a:latin typeface="Times" panose="02020603050405020304" pitchFamily="18" charset="0"/>
              </a:defRPr>
            </a:lvl1pPr>
            <a:lvl2pPr marL="557199" indent="-214308">
              <a:spcBef>
                <a:spcPct val="20000"/>
              </a:spcBef>
              <a:buChar char="–"/>
              <a:defRPr sz="2100">
                <a:solidFill>
                  <a:schemeClr val="tx1"/>
                </a:solidFill>
                <a:latin typeface="Times" panose="02020603050405020304" pitchFamily="18" charset="0"/>
              </a:defRPr>
            </a:lvl2pPr>
            <a:lvl3pPr marL="857228" indent="-171446">
              <a:spcBef>
                <a:spcPct val="20000"/>
              </a:spcBef>
              <a:buChar char="•"/>
              <a:defRPr sz="1800">
                <a:solidFill>
                  <a:schemeClr val="tx1"/>
                </a:solidFill>
                <a:latin typeface="Times" panose="02020603050405020304" pitchFamily="18" charset="0"/>
              </a:defRPr>
            </a:lvl3pPr>
            <a:lvl4pPr marL="1200120" indent="-171446">
              <a:spcBef>
                <a:spcPct val="20000"/>
              </a:spcBef>
              <a:buChar char="–"/>
              <a:defRPr sz="1500">
                <a:solidFill>
                  <a:schemeClr val="tx1"/>
                </a:solidFill>
                <a:latin typeface="Times" panose="02020603050405020304" pitchFamily="18" charset="0"/>
              </a:defRPr>
            </a:lvl4pPr>
            <a:lvl5pPr marL="1543012" indent="-171446">
              <a:spcBef>
                <a:spcPct val="20000"/>
              </a:spcBef>
              <a:buChar char="»"/>
              <a:defRPr sz="1500">
                <a:solidFill>
                  <a:schemeClr val="tx1"/>
                </a:solidFill>
                <a:latin typeface="Times" panose="02020603050405020304" pitchFamily="18" charset="0"/>
              </a:defRPr>
            </a:lvl5pPr>
            <a:lvl6pPr marL="1885903" indent="-171446" eaLnBrk="0" fontAlgn="base" hangingPunct="0">
              <a:spcBef>
                <a:spcPct val="20000"/>
              </a:spcBef>
              <a:spcAft>
                <a:spcPct val="0"/>
              </a:spcAft>
              <a:buChar char="»"/>
              <a:defRPr sz="1500">
                <a:solidFill>
                  <a:schemeClr val="tx1"/>
                </a:solidFill>
                <a:latin typeface="Times" panose="02020603050405020304" pitchFamily="18" charset="0"/>
              </a:defRPr>
            </a:lvl6pPr>
            <a:lvl7pPr marL="2228795" indent="-171446" eaLnBrk="0" fontAlgn="base" hangingPunct="0">
              <a:spcBef>
                <a:spcPct val="20000"/>
              </a:spcBef>
              <a:spcAft>
                <a:spcPct val="0"/>
              </a:spcAft>
              <a:buChar char="»"/>
              <a:defRPr sz="1500">
                <a:solidFill>
                  <a:schemeClr val="tx1"/>
                </a:solidFill>
                <a:latin typeface="Times" panose="02020603050405020304" pitchFamily="18" charset="0"/>
              </a:defRPr>
            </a:lvl7pPr>
            <a:lvl8pPr marL="2571686" indent="-171446" eaLnBrk="0" fontAlgn="base" hangingPunct="0">
              <a:spcBef>
                <a:spcPct val="20000"/>
              </a:spcBef>
              <a:spcAft>
                <a:spcPct val="0"/>
              </a:spcAft>
              <a:buChar char="»"/>
              <a:defRPr sz="1500">
                <a:solidFill>
                  <a:schemeClr val="tx1"/>
                </a:solidFill>
                <a:latin typeface="Times" panose="02020603050405020304" pitchFamily="18" charset="0"/>
              </a:defRPr>
            </a:lvl8pPr>
            <a:lvl9pPr marL="2914577" indent="-171446" eaLnBrk="0" fontAlgn="base" hangingPunct="0">
              <a:spcBef>
                <a:spcPct val="20000"/>
              </a:spcBef>
              <a:spcAft>
                <a:spcPct val="0"/>
              </a:spcAft>
              <a:buChar char="»"/>
              <a:defRPr sz="1500">
                <a:solidFill>
                  <a:schemeClr val="tx1"/>
                </a:solidFill>
                <a:latin typeface="Times" panose="02020603050405020304" pitchFamily="18" charset="0"/>
              </a:defRPr>
            </a:lvl9pPr>
          </a:lstStyle>
          <a:p>
            <a:pPr>
              <a:spcBef>
                <a:spcPct val="0"/>
              </a:spcBef>
              <a:buFontTx/>
              <a:buNone/>
              <a:defRPr/>
            </a:pPr>
            <a:fld id="{DA362FF3-05EE-4612-9FFA-CD81F793FEE0}" type="slidenum">
              <a:rPr lang="en-US" altLang="en-US" sz="1050">
                <a:solidFill>
                  <a:srgbClr val="000000"/>
                </a:solidFill>
                <a:ea typeface="MS PGothic" panose="020B0600070205080204" pitchFamily="34" charset="-128"/>
              </a:rPr>
              <a:pPr>
                <a:spcBef>
                  <a:spcPct val="0"/>
                </a:spcBef>
                <a:buFontTx/>
                <a:buNone/>
                <a:defRPr/>
              </a:pPr>
              <a:t>37</a:t>
            </a:fld>
            <a:endParaRPr lang="en-US" altLang="en-US" sz="1050">
              <a:solidFill>
                <a:srgbClr val="000000"/>
              </a:solidFill>
              <a:ea typeface="MS PGothic" panose="020B0600070205080204" pitchFamily="34" charset="-128"/>
            </a:endParaRPr>
          </a:p>
        </p:txBody>
      </p:sp>
      <p:sp>
        <p:nvSpPr>
          <p:cNvPr id="86020" name="Title 1">
            <a:extLst>
              <a:ext uri="{FF2B5EF4-FFF2-40B4-BE49-F238E27FC236}">
                <a16:creationId xmlns:a16="http://schemas.microsoft.com/office/drawing/2014/main" id="{62E4CB3C-E050-40AF-A388-980F82EDDF31}"/>
              </a:ext>
            </a:extLst>
          </p:cNvPr>
          <p:cNvSpPr>
            <a:spLocks noGrp="1"/>
          </p:cNvSpPr>
          <p:nvPr>
            <p:ph type="title"/>
          </p:nvPr>
        </p:nvSpPr>
        <p:spPr>
          <a:xfrm>
            <a:off x="233362" y="333375"/>
            <a:ext cx="8675688" cy="742950"/>
          </a:xfrm>
        </p:spPr>
        <p:txBody>
          <a:bodyPr/>
          <a:lstStyle/>
          <a:p>
            <a:pPr algn="ctr"/>
            <a:r>
              <a:rPr lang="en-ZA" altLang="en-US" sz="3200" b="1" dirty="0">
                <a:solidFill>
                  <a:schemeClr val="tx1"/>
                </a:solidFill>
                <a:cs typeface="Calibri" panose="020F0502020204030204" pitchFamily="34" charset="0"/>
              </a:rPr>
              <a:t>What more must be done?  Looking to the future…</a:t>
            </a:r>
          </a:p>
        </p:txBody>
      </p:sp>
      <p:sp>
        <p:nvSpPr>
          <p:cNvPr id="5" name="Rectangle 4">
            <a:extLst>
              <a:ext uri="{FF2B5EF4-FFF2-40B4-BE49-F238E27FC236}">
                <a16:creationId xmlns:a16="http://schemas.microsoft.com/office/drawing/2014/main" id="{7E827928-2A07-4D86-B53D-EECE5D8459FB}"/>
              </a:ext>
            </a:extLst>
          </p:cNvPr>
          <p:cNvSpPr>
            <a:spLocks noChangeArrowheads="1"/>
          </p:cNvSpPr>
          <p:nvPr/>
        </p:nvSpPr>
        <p:spPr bwMode="auto">
          <a:xfrm>
            <a:off x="250825" y="1169988"/>
            <a:ext cx="8675688" cy="71437"/>
          </a:xfrm>
          <a:prstGeom prst="rect">
            <a:avLst/>
          </a:prstGeom>
          <a:solidFill>
            <a:srgbClr val="FF872D"/>
          </a:solidFill>
          <a:ln w="9525">
            <a:solidFill>
              <a:srgbClr val="FF872D"/>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ZA" altLang="en-US" sz="1800"/>
          </a:p>
        </p:txBody>
      </p:sp>
      <p:pic>
        <p:nvPicPr>
          <p:cNvPr id="6" name="Picture 5">
            <a:extLst>
              <a:ext uri="{FF2B5EF4-FFF2-40B4-BE49-F238E27FC236}">
                <a16:creationId xmlns:a16="http://schemas.microsoft.com/office/drawing/2014/main" id="{884244A7-563A-470A-8151-AA19644268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6051550"/>
            <a:ext cx="20161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EPWP letterhead temp-1 (2)">
            <a:extLst>
              <a:ext uri="{FF2B5EF4-FFF2-40B4-BE49-F238E27FC236}">
                <a16:creationId xmlns:a16="http://schemas.microsoft.com/office/drawing/2014/main" id="{D6A2DDD0-FF0F-49DB-B7BA-6D4A88AA0B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4251" b="12849"/>
          <a:stretch>
            <a:fillRect/>
          </a:stretch>
        </p:blipFill>
        <p:spPr bwMode="auto">
          <a:xfrm>
            <a:off x="6443663" y="6146800"/>
            <a:ext cx="19431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ILO LOGO">
            <a:extLst>
              <a:ext uri="{FF2B5EF4-FFF2-40B4-BE49-F238E27FC236}">
                <a16:creationId xmlns:a16="http://schemas.microsoft.com/office/drawing/2014/main" id="{EABA4FF4-B86A-416A-B5CA-5D9C9D7DD5D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0200" y="6237288"/>
            <a:ext cx="6858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6198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a:extLst>
              <a:ext uri="{FF2B5EF4-FFF2-40B4-BE49-F238E27FC236}">
                <a16:creationId xmlns:a16="http://schemas.microsoft.com/office/drawing/2014/main" id="{8C6BD5C3-416F-4E70-8D32-CC5C1466CE73}"/>
              </a:ext>
            </a:extLst>
          </p:cNvPr>
          <p:cNvSpPr>
            <a:spLocks noGrp="1"/>
          </p:cNvSpPr>
          <p:nvPr>
            <p:ph sz="quarter" idx="1"/>
          </p:nvPr>
        </p:nvSpPr>
        <p:spPr>
          <a:xfrm>
            <a:off x="215900" y="1289845"/>
            <a:ext cx="8242300" cy="5084762"/>
          </a:xfrm>
        </p:spPr>
        <p:txBody>
          <a:bodyPr/>
          <a:lstStyle/>
          <a:p>
            <a:pPr algn="just">
              <a:spcBef>
                <a:spcPts val="0"/>
              </a:spcBef>
              <a:spcAft>
                <a:spcPts val="0"/>
              </a:spcAft>
              <a:buClr>
                <a:srgbClr val="FFC000"/>
              </a:buClr>
              <a:buFont typeface="Wingdings" panose="05000000000000000000" pitchFamily="2" charset="2"/>
              <a:buChar char="q"/>
              <a:defRPr/>
            </a:pPr>
            <a:r>
              <a:rPr lang="en-ZA" altLang="en-US" sz="2800" dirty="0">
                <a:solidFill>
                  <a:srgbClr val="09087F"/>
                </a:solidFill>
                <a:cs typeface="Calibri" panose="020F0502020204030204" pitchFamily="34" charset="0"/>
              </a:rPr>
              <a:t> </a:t>
            </a:r>
            <a:r>
              <a:rPr lang="en-ZA" altLang="en-US" sz="2600" dirty="0">
                <a:cs typeface="Calibri" panose="020F0502020204030204" pitchFamily="34" charset="0"/>
              </a:rPr>
              <a:t>Building the foundation for 21</a:t>
            </a:r>
            <a:r>
              <a:rPr lang="en-ZA" altLang="en-US" sz="2600" baseline="30000" dirty="0">
                <a:cs typeface="Calibri" panose="020F0502020204030204" pitchFamily="34" charset="0"/>
              </a:rPr>
              <a:t>st</a:t>
            </a:r>
            <a:r>
              <a:rPr lang="en-ZA" altLang="en-US" sz="2600" dirty="0">
                <a:cs typeface="Calibri" panose="020F0502020204030204" pitchFamily="34" charset="0"/>
              </a:rPr>
              <a:t> Century growth drivers</a:t>
            </a:r>
          </a:p>
          <a:p>
            <a:pPr lvl="1" algn="just">
              <a:spcBef>
                <a:spcPts val="0"/>
              </a:spcBef>
              <a:spcAft>
                <a:spcPts val="0"/>
              </a:spcAft>
              <a:buClr>
                <a:srgbClr val="FFC000"/>
              </a:buClr>
              <a:buFont typeface="Wingdings" panose="05000000000000000000" pitchFamily="2" charset="2"/>
              <a:buChar char="q"/>
              <a:defRPr/>
            </a:pPr>
            <a:r>
              <a:rPr lang="en-ZA" altLang="en-US" sz="2600" dirty="0">
                <a:cs typeface="Calibri" panose="020F0502020204030204" pitchFamily="34" charset="0"/>
              </a:rPr>
              <a:t> The future of work engendered by the 4</a:t>
            </a:r>
            <a:r>
              <a:rPr lang="en-ZA" altLang="en-US" sz="2600" baseline="30000" dirty="0">
                <a:cs typeface="Calibri" panose="020F0502020204030204" pitchFamily="34" charset="0"/>
              </a:rPr>
              <a:t>th</a:t>
            </a:r>
            <a:r>
              <a:rPr lang="en-ZA" altLang="en-US" sz="2600" dirty="0">
                <a:cs typeface="Calibri" panose="020F0502020204030204" pitchFamily="34" charset="0"/>
              </a:rPr>
              <a:t> Industrial Revolution </a:t>
            </a:r>
          </a:p>
          <a:p>
            <a:pPr lvl="1" algn="just">
              <a:spcBef>
                <a:spcPts val="0"/>
              </a:spcBef>
              <a:spcAft>
                <a:spcPts val="0"/>
              </a:spcAft>
              <a:buClr>
                <a:srgbClr val="FFC000"/>
              </a:buClr>
              <a:buFont typeface="Wingdings" panose="05000000000000000000" pitchFamily="2" charset="2"/>
              <a:buChar char="q"/>
              <a:defRPr/>
            </a:pPr>
            <a:r>
              <a:rPr lang="en-ZA" altLang="en-US" sz="2600" dirty="0">
                <a:cs typeface="Calibri" panose="020F0502020204030204" pitchFamily="34" charset="0"/>
              </a:rPr>
              <a:t>Strengthening developmental synergies </a:t>
            </a:r>
          </a:p>
          <a:p>
            <a:pPr lvl="1" algn="just">
              <a:spcBef>
                <a:spcPts val="0"/>
              </a:spcBef>
              <a:spcAft>
                <a:spcPts val="0"/>
              </a:spcAft>
              <a:buClr>
                <a:srgbClr val="FFC000"/>
              </a:buClr>
              <a:buFont typeface="Wingdings" panose="05000000000000000000" pitchFamily="2" charset="2"/>
              <a:buChar char="q"/>
              <a:defRPr/>
            </a:pPr>
            <a:r>
              <a:rPr lang="en-ZA" altLang="en-US" sz="2600" dirty="0">
                <a:cs typeface="Calibri" panose="020F0502020204030204" pitchFamily="34" charset="0"/>
              </a:rPr>
              <a:t>A model for public employment in Africa (and the Global South) </a:t>
            </a:r>
          </a:p>
          <a:p>
            <a:pPr algn="just">
              <a:spcBef>
                <a:spcPts val="0"/>
              </a:spcBef>
              <a:spcAft>
                <a:spcPts val="0"/>
              </a:spcAft>
              <a:buClr>
                <a:srgbClr val="FFC000"/>
              </a:buClr>
              <a:buFont typeface="Wingdings" panose="05000000000000000000" pitchFamily="2" charset="2"/>
              <a:buChar char="q"/>
              <a:defRPr/>
            </a:pPr>
            <a:r>
              <a:rPr lang="en-ZA" altLang="en-US" sz="2600" dirty="0">
                <a:cs typeface="Calibri" panose="020F0502020204030204" pitchFamily="34" charset="0"/>
              </a:rPr>
              <a:t> EPWP is an ambitious model—some efforts will fail in the future (some are presently failing, others have failed in the past) – but that is inevitable with complex ambitious initiatives: the risk of failure is the price we must pay for the opportunity of outstanding success.</a:t>
            </a:r>
            <a:endParaRPr lang="en-ZA" altLang="en-US" sz="2600" dirty="0"/>
          </a:p>
        </p:txBody>
      </p:sp>
      <p:sp>
        <p:nvSpPr>
          <p:cNvPr id="75780" name="Slide Number Placeholder 3">
            <a:extLst>
              <a:ext uri="{FF2B5EF4-FFF2-40B4-BE49-F238E27FC236}">
                <a16:creationId xmlns:a16="http://schemas.microsoft.com/office/drawing/2014/main" id="{46C099F1-7EB7-4B32-B605-5AF1E5356D5E}"/>
              </a:ext>
            </a:extLst>
          </p:cNvPr>
          <p:cNvSpPr>
            <a:spLocks noGrp="1"/>
          </p:cNvSpPr>
          <p:nvPr>
            <p:ph type="sldNum" sz="quarter" idx="12"/>
          </p:nvPr>
        </p:nvSpPr>
        <p:spPr/>
        <p:txBody>
          <a:bodyPr>
            <a:normAutofit/>
          </a:bodyPr>
          <a:lstStyle>
            <a:lvl1pPr>
              <a:spcBef>
                <a:spcPct val="20000"/>
              </a:spcBef>
              <a:buChar char="•"/>
              <a:defRPr sz="2400">
                <a:solidFill>
                  <a:schemeClr val="tx1"/>
                </a:solidFill>
                <a:latin typeface="Times" panose="02020603050405020304" pitchFamily="18" charset="0"/>
              </a:defRPr>
            </a:lvl1pPr>
            <a:lvl2pPr marL="557199" indent="-214308">
              <a:spcBef>
                <a:spcPct val="20000"/>
              </a:spcBef>
              <a:buChar char="–"/>
              <a:defRPr sz="2100">
                <a:solidFill>
                  <a:schemeClr val="tx1"/>
                </a:solidFill>
                <a:latin typeface="Times" panose="02020603050405020304" pitchFamily="18" charset="0"/>
              </a:defRPr>
            </a:lvl2pPr>
            <a:lvl3pPr marL="857228" indent="-171446">
              <a:spcBef>
                <a:spcPct val="20000"/>
              </a:spcBef>
              <a:buChar char="•"/>
              <a:defRPr sz="1800">
                <a:solidFill>
                  <a:schemeClr val="tx1"/>
                </a:solidFill>
                <a:latin typeface="Times" panose="02020603050405020304" pitchFamily="18" charset="0"/>
              </a:defRPr>
            </a:lvl3pPr>
            <a:lvl4pPr marL="1200120" indent="-171446">
              <a:spcBef>
                <a:spcPct val="20000"/>
              </a:spcBef>
              <a:buChar char="–"/>
              <a:defRPr sz="1500">
                <a:solidFill>
                  <a:schemeClr val="tx1"/>
                </a:solidFill>
                <a:latin typeface="Times" panose="02020603050405020304" pitchFamily="18" charset="0"/>
              </a:defRPr>
            </a:lvl4pPr>
            <a:lvl5pPr marL="1543012" indent="-171446">
              <a:spcBef>
                <a:spcPct val="20000"/>
              </a:spcBef>
              <a:buChar char="»"/>
              <a:defRPr sz="1500">
                <a:solidFill>
                  <a:schemeClr val="tx1"/>
                </a:solidFill>
                <a:latin typeface="Times" panose="02020603050405020304" pitchFamily="18" charset="0"/>
              </a:defRPr>
            </a:lvl5pPr>
            <a:lvl6pPr marL="1885903" indent="-171446" eaLnBrk="0" fontAlgn="base" hangingPunct="0">
              <a:spcBef>
                <a:spcPct val="20000"/>
              </a:spcBef>
              <a:spcAft>
                <a:spcPct val="0"/>
              </a:spcAft>
              <a:buChar char="»"/>
              <a:defRPr sz="1500">
                <a:solidFill>
                  <a:schemeClr val="tx1"/>
                </a:solidFill>
                <a:latin typeface="Times" panose="02020603050405020304" pitchFamily="18" charset="0"/>
              </a:defRPr>
            </a:lvl6pPr>
            <a:lvl7pPr marL="2228795" indent="-171446" eaLnBrk="0" fontAlgn="base" hangingPunct="0">
              <a:spcBef>
                <a:spcPct val="20000"/>
              </a:spcBef>
              <a:spcAft>
                <a:spcPct val="0"/>
              </a:spcAft>
              <a:buChar char="»"/>
              <a:defRPr sz="1500">
                <a:solidFill>
                  <a:schemeClr val="tx1"/>
                </a:solidFill>
                <a:latin typeface="Times" panose="02020603050405020304" pitchFamily="18" charset="0"/>
              </a:defRPr>
            </a:lvl7pPr>
            <a:lvl8pPr marL="2571686" indent="-171446" eaLnBrk="0" fontAlgn="base" hangingPunct="0">
              <a:spcBef>
                <a:spcPct val="20000"/>
              </a:spcBef>
              <a:spcAft>
                <a:spcPct val="0"/>
              </a:spcAft>
              <a:buChar char="»"/>
              <a:defRPr sz="1500">
                <a:solidFill>
                  <a:schemeClr val="tx1"/>
                </a:solidFill>
                <a:latin typeface="Times" panose="02020603050405020304" pitchFamily="18" charset="0"/>
              </a:defRPr>
            </a:lvl8pPr>
            <a:lvl9pPr marL="2914577" indent="-171446" eaLnBrk="0" fontAlgn="base" hangingPunct="0">
              <a:spcBef>
                <a:spcPct val="20000"/>
              </a:spcBef>
              <a:spcAft>
                <a:spcPct val="0"/>
              </a:spcAft>
              <a:buChar char="»"/>
              <a:defRPr sz="1500">
                <a:solidFill>
                  <a:schemeClr val="tx1"/>
                </a:solidFill>
                <a:latin typeface="Times" panose="02020603050405020304" pitchFamily="18" charset="0"/>
              </a:defRPr>
            </a:lvl9pPr>
          </a:lstStyle>
          <a:p>
            <a:pPr>
              <a:spcBef>
                <a:spcPct val="0"/>
              </a:spcBef>
              <a:buFontTx/>
              <a:buNone/>
              <a:defRPr/>
            </a:pPr>
            <a:fld id="{DA362FF3-05EE-4612-9FFA-CD81F793FEE0}" type="slidenum">
              <a:rPr lang="en-US" altLang="en-US" sz="1050">
                <a:solidFill>
                  <a:srgbClr val="000000"/>
                </a:solidFill>
                <a:ea typeface="MS PGothic" panose="020B0600070205080204" pitchFamily="34" charset="-128"/>
              </a:rPr>
              <a:pPr>
                <a:spcBef>
                  <a:spcPct val="0"/>
                </a:spcBef>
                <a:buFontTx/>
                <a:buNone/>
                <a:defRPr/>
              </a:pPr>
              <a:t>38</a:t>
            </a:fld>
            <a:endParaRPr lang="en-US" altLang="en-US" sz="1050">
              <a:solidFill>
                <a:srgbClr val="000000"/>
              </a:solidFill>
              <a:ea typeface="MS PGothic" panose="020B0600070205080204" pitchFamily="34" charset="-128"/>
            </a:endParaRPr>
          </a:p>
        </p:txBody>
      </p:sp>
      <p:sp>
        <p:nvSpPr>
          <p:cNvPr id="86020" name="Title 1">
            <a:extLst>
              <a:ext uri="{FF2B5EF4-FFF2-40B4-BE49-F238E27FC236}">
                <a16:creationId xmlns:a16="http://schemas.microsoft.com/office/drawing/2014/main" id="{62E4CB3C-E050-40AF-A388-980F82EDDF31}"/>
              </a:ext>
            </a:extLst>
          </p:cNvPr>
          <p:cNvSpPr>
            <a:spLocks noGrp="1"/>
          </p:cNvSpPr>
          <p:nvPr>
            <p:ph type="title"/>
          </p:nvPr>
        </p:nvSpPr>
        <p:spPr>
          <a:xfrm>
            <a:off x="511969" y="255126"/>
            <a:ext cx="8153400" cy="742950"/>
          </a:xfrm>
        </p:spPr>
        <p:txBody>
          <a:bodyPr/>
          <a:lstStyle/>
          <a:p>
            <a:pPr algn="ctr"/>
            <a:r>
              <a:rPr lang="en-ZA" altLang="en-US" sz="3200" b="1" dirty="0">
                <a:solidFill>
                  <a:schemeClr val="tx1"/>
                </a:solidFill>
                <a:cs typeface="Calibri" panose="020F0502020204030204" pitchFamily="34" charset="0"/>
              </a:rPr>
              <a:t>EPWP and South Africa’s (and Africa’s) future</a:t>
            </a:r>
          </a:p>
        </p:txBody>
      </p:sp>
      <p:sp>
        <p:nvSpPr>
          <p:cNvPr id="5" name="Rectangle 4">
            <a:extLst>
              <a:ext uri="{FF2B5EF4-FFF2-40B4-BE49-F238E27FC236}">
                <a16:creationId xmlns:a16="http://schemas.microsoft.com/office/drawing/2014/main" id="{CB6C8C3A-2077-4F76-AD6B-7A74EB87CFA1}"/>
              </a:ext>
            </a:extLst>
          </p:cNvPr>
          <p:cNvSpPr>
            <a:spLocks noChangeArrowheads="1"/>
          </p:cNvSpPr>
          <p:nvPr/>
        </p:nvSpPr>
        <p:spPr bwMode="auto">
          <a:xfrm>
            <a:off x="250825" y="1169988"/>
            <a:ext cx="8675688" cy="71437"/>
          </a:xfrm>
          <a:prstGeom prst="rect">
            <a:avLst/>
          </a:prstGeom>
          <a:solidFill>
            <a:srgbClr val="FF872D"/>
          </a:solidFill>
          <a:ln w="9525">
            <a:solidFill>
              <a:srgbClr val="FF872D"/>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ZA" altLang="en-US" sz="1800"/>
          </a:p>
        </p:txBody>
      </p:sp>
      <p:pic>
        <p:nvPicPr>
          <p:cNvPr id="6" name="Picture 5">
            <a:extLst>
              <a:ext uri="{FF2B5EF4-FFF2-40B4-BE49-F238E27FC236}">
                <a16:creationId xmlns:a16="http://schemas.microsoft.com/office/drawing/2014/main" id="{537E959B-BAD9-45AE-A80F-AB18C29C83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6051550"/>
            <a:ext cx="20161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EPWP letterhead temp-1 (2)">
            <a:extLst>
              <a:ext uri="{FF2B5EF4-FFF2-40B4-BE49-F238E27FC236}">
                <a16:creationId xmlns:a16="http://schemas.microsoft.com/office/drawing/2014/main" id="{24641F2B-D5B9-429E-9425-74A71DEF8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4251" b="12849"/>
          <a:stretch>
            <a:fillRect/>
          </a:stretch>
        </p:blipFill>
        <p:spPr bwMode="auto">
          <a:xfrm>
            <a:off x="6443663" y="6146800"/>
            <a:ext cx="19431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ILO LOGO">
            <a:extLst>
              <a:ext uri="{FF2B5EF4-FFF2-40B4-BE49-F238E27FC236}">
                <a16:creationId xmlns:a16="http://schemas.microsoft.com/office/drawing/2014/main" id="{AA88352E-7177-40AD-8E90-A287B1BB2A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0200" y="6237288"/>
            <a:ext cx="6858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5228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1473396D-9050-414E-A5F8-FA3CD5EB92E1}"/>
              </a:ext>
            </a:extLst>
          </p:cNvPr>
          <p:cNvSpPr>
            <a:spLocks noChangeArrowheads="1"/>
          </p:cNvSpPr>
          <p:nvPr/>
        </p:nvSpPr>
        <p:spPr bwMode="auto">
          <a:xfrm>
            <a:off x="1331640" y="2864637"/>
            <a:ext cx="1559488" cy="2416167"/>
          </a:xfrm>
          <a:prstGeom prst="rect">
            <a:avLst/>
          </a:prstGeom>
          <a:noFill/>
          <a:ln w="28575">
            <a:solidFill>
              <a:schemeClr val="accent6">
                <a:lumMod val="75000"/>
              </a:schemeClr>
            </a:solidFill>
            <a:prstDash val="solid"/>
            <a:miter lim="800000"/>
            <a:headEnd/>
            <a:tailEnd/>
          </a:ln>
        </p:spPr>
        <p:txBody>
          <a:bodyPr vert="vert270" wrap="square" lIns="68580" tIns="34290" rIns="68580" bIns="34290" numCol="1" anchor="ctr" anchorCtr="1" compatLnSpc="1">
            <a:prstTxWarp prst="textNoShape">
              <a:avLst/>
            </a:prstTxWarp>
          </a:bodyPr>
          <a:lstStyle/>
          <a:p>
            <a:endParaRPr lang="en-IN" sz="2000" dirty="0">
              <a:solidFill>
                <a:schemeClr val="bg1"/>
              </a:solidFill>
              <a:latin typeface="Arial" pitchFamily="34" charset="0"/>
              <a:cs typeface="Arial" pitchFamily="34" charset="0"/>
            </a:endParaRPr>
          </a:p>
        </p:txBody>
      </p:sp>
      <p:sp>
        <p:nvSpPr>
          <p:cNvPr id="8" name="Rectangle 8">
            <a:extLst>
              <a:ext uri="{FF2B5EF4-FFF2-40B4-BE49-F238E27FC236}">
                <a16:creationId xmlns:a16="http://schemas.microsoft.com/office/drawing/2014/main" id="{6091B632-BC83-46C8-86AE-94308876BA5A}"/>
              </a:ext>
            </a:extLst>
          </p:cNvPr>
          <p:cNvSpPr>
            <a:spLocks noChangeArrowheads="1"/>
          </p:cNvSpPr>
          <p:nvPr/>
        </p:nvSpPr>
        <p:spPr bwMode="auto">
          <a:xfrm>
            <a:off x="1324914" y="2494840"/>
            <a:ext cx="6884975" cy="386712"/>
          </a:xfrm>
          <a:prstGeom prst="rect">
            <a:avLst/>
          </a:prstGeom>
          <a:solidFill>
            <a:srgbClr val="700000"/>
          </a:solidFill>
          <a:ln w="0">
            <a:solidFill>
              <a:schemeClr val="accent6">
                <a:lumMod val="75000"/>
              </a:schemeClr>
            </a:solidFill>
            <a:prstDash val="solid"/>
            <a:miter lim="800000"/>
            <a:headEnd/>
            <a:tailEnd/>
          </a:ln>
        </p:spPr>
        <p:txBody>
          <a:bodyPr vert="vert270" wrap="square" lIns="68580" tIns="34290" rIns="68580" bIns="34290" numCol="1" anchor="ctr" anchorCtr="1" compatLnSpc="1">
            <a:prstTxWarp prst="textNoShape">
              <a:avLst/>
            </a:prstTxWarp>
          </a:bodyPr>
          <a:lstStyle/>
          <a:p>
            <a:endParaRPr lang="en-IN" sz="2000">
              <a:solidFill>
                <a:schemeClr val="bg1"/>
              </a:solidFill>
              <a:latin typeface="Arial" pitchFamily="34" charset="0"/>
              <a:cs typeface="Arial" pitchFamily="34" charset="0"/>
            </a:endParaRPr>
          </a:p>
        </p:txBody>
      </p:sp>
      <p:sp>
        <p:nvSpPr>
          <p:cNvPr id="9" name="Rectangle 9">
            <a:extLst>
              <a:ext uri="{FF2B5EF4-FFF2-40B4-BE49-F238E27FC236}">
                <a16:creationId xmlns:a16="http://schemas.microsoft.com/office/drawing/2014/main" id="{B9B108F8-4E08-4A8B-A460-2CFB4F482A07}"/>
              </a:ext>
            </a:extLst>
          </p:cNvPr>
          <p:cNvSpPr>
            <a:spLocks noChangeArrowheads="1"/>
          </p:cNvSpPr>
          <p:nvPr/>
        </p:nvSpPr>
        <p:spPr bwMode="auto">
          <a:xfrm>
            <a:off x="1324914" y="5400571"/>
            <a:ext cx="6884975" cy="224375"/>
          </a:xfrm>
          <a:prstGeom prst="rect">
            <a:avLst/>
          </a:prstGeom>
          <a:solidFill>
            <a:schemeClr val="accent4"/>
          </a:solidFill>
          <a:ln w="0">
            <a:solidFill>
              <a:schemeClr val="accent6">
                <a:lumMod val="50000"/>
              </a:schemeClr>
            </a:solidFill>
            <a:prstDash val="solid"/>
            <a:miter lim="800000"/>
            <a:headEnd/>
            <a:tailEnd/>
          </a:ln>
        </p:spPr>
        <p:txBody>
          <a:bodyPr vert="vert270" wrap="square" lIns="68580" tIns="34290" rIns="68580" bIns="34290" numCol="1" anchor="ctr" anchorCtr="1" compatLnSpc="1">
            <a:prstTxWarp prst="textNoShape">
              <a:avLst/>
            </a:prstTxWarp>
          </a:bodyPr>
          <a:lstStyle/>
          <a:p>
            <a:endParaRPr lang="en-IN" sz="2000">
              <a:solidFill>
                <a:schemeClr val="bg1"/>
              </a:solidFill>
              <a:latin typeface="Arial" pitchFamily="34" charset="0"/>
              <a:cs typeface="Arial" pitchFamily="34" charset="0"/>
            </a:endParaRPr>
          </a:p>
        </p:txBody>
      </p:sp>
      <p:sp>
        <p:nvSpPr>
          <p:cNvPr id="10" name="Rectangle 10">
            <a:extLst>
              <a:ext uri="{FF2B5EF4-FFF2-40B4-BE49-F238E27FC236}">
                <a16:creationId xmlns:a16="http://schemas.microsoft.com/office/drawing/2014/main" id="{CB283169-EA5D-4F63-ACBC-3789D9B334D1}"/>
              </a:ext>
            </a:extLst>
          </p:cNvPr>
          <p:cNvSpPr>
            <a:spLocks noChangeArrowheads="1"/>
          </p:cNvSpPr>
          <p:nvPr/>
        </p:nvSpPr>
        <p:spPr bwMode="auto">
          <a:xfrm>
            <a:off x="1331640" y="5630674"/>
            <a:ext cx="6863799" cy="318606"/>
          </a:xfrm>
          <a:prstGeom prst="rect">
            <a:avLst/>
          </a:prstGeom>
          <a:solidFill>
            <a:srgbClr val="700000"/>
          </a:solidFill>
          <a:ln w="38100">
            <a:solidFill>
              <a:srgbClr val="700000"/>
            </a:solidFill>
            <a:prstDash val="solid"/>
            <a:miter lim="800000"/>
            <a:headEnd/>
            <a:tailEnd/>
          </a:ln>
        </p:spPr>
        <p:txBody>
          <a:bodyPr vert="vert270" wrap="square" lIns="68580" tIns="34290" rIns="68580" bIns="34290" numCol="1" anchor="ctr" anchorCtr="1" compatLnSpc="1">
            <a:prstTxWarp prst="textNoShape">
              <a:avLst/>
            </a:prstTxWarp>
          </a:bodyPr>
          <a:lstStyle/>
          <a:p>
            <a:endParaRPr lang="en-IN" sz="2000">
              <a:solidFill>
                <a:schemeClr val="bg1"/>
              </a:solidFill>
              <a:latin typeface="Arial" pitchFamily="34" charset="0"/>
              <a:cs typeface="Arial" pitchFamily="34" charset="0"/>
            </a:endParaRPr>
          </a:p>
        </p:txBody>
      </p:sp>
      <p:sp>
        <p:nvSpPr>
          <p:cNvPr id="13" name="TextBox 12">
            <a:extLst>
              <a:ext uri="{FF2B5EF4-FFF2-40B4-BE49-F238E27FC236}">
                <a16:creationId xmlns:a16="http://schemas.microsoft.com/office/drawing/2014/main" id="{AEA5760A-518E-4E00-B77D-7863A0C02D93}"/>
              </a:ext>
            </a:extLst>
          </p:cNvPr>
          <p:cNvSpPr txBox="1"/>
          <p:nvPr/>
        </p:nvSpPr>
        <p:spPr>
          <a:xfrm>
            <a:off x="1259632" y="3056479"/>
            <a:ext cx="1733275" cy="1938992"/>
          </a:xfrm>
          <a:prstGeom prst="rect">
            <a:avLst/>
          </a:prstGeom>
          <a:noFill/>
        </p:spPr>
        <p:txBody>
          <a:bodyPr wrap="square" rtlCol="0" anchor="ctr">
            <a:spAutoFit/>
          </a:bodyPr>
          <a:lstStyle/>
          <a:p>
            <a:pPr algn="ctr"/>
            <a:r>
              <a:rPr lang="en-US" sz="2000" dirty="0"/>
              <a:t>Tackle the trifecta of poverty, inequality and </a:t>
            </a:r>
            <a:r>
              <a:rPr lang="en-US" sz="2000" dirty="0" err="1"/>
              <a:t>unemploy-ment</a:t>
            </a:r>
            <a:endParaRPr lang="en-US" sz="2000" dirty="0"/>
          </a:p>
        </p:txBody>
      </p:sp>
      <p:sp>
        <p:nvSpPr>
          <p:cNvPr id="16" name="Freeform 6">
            <a:extLst>
              <a:ext uri="{FF2B5EF4-FFF2-40B4-BE49-F238E27FC236}">
                <a16:creationId xmlns:a16="http://schemas.microsoft.com/office/drawing/2014/main" id="{192ABDD8-8D55-4A8C-A1F6-63F5A88C3808}"/>
              </a:ext>
            </a:extLst>
          </p:cNvPr>
          <p:cNvSpPr>
            <a:spLocks/>
          </p:cNvSpPr>
          <p:nvPr/>
        </p:nvSpPr>
        <p:spPr bwMode="auto">
          <a:xfrm>
            <a:off x="868150" y="1567112"/>
            <a:ext cx="7734430" cy="993365"/>
          </a:xfrm>
          <a:custGeom>
            <a:avLst/>
            <a:gdLst/>
            <a:ahLst/>
            <a:cxnLst>
              <a:cxn ang="0">
                <a:pos x="2297" y="0"/>
              </a:cxn>
              <a:cxn ang="0">
                <a:pos x="3444" y="574"/>
              </a:cxn>
              <a:cxn ang="0">
                <a:pos x="4594" y="1147"/>
              </a:cxn>
              <a:cxn ang="0">
                <a:pos x="0" y="1147"/>
              </a:cxn>
              <a:cxn ang="0">
                <a:pos x="1147" y="574"/>
              </a:cxn>
              <a:cxn ang="0">
                <a:pos x="2297" y="0"/>
              </a:cxn>
            </a:cxnLst>
            <a:rect l="0" t="0" r="r" b="b"/>
            <a:pathLst>
              <a:path w="4594" h="1147">
                <a:moveTo>
                  <a:pt x="2297" y="0"/>
                </a:moveTo>
                <a:lnTo>
                  <a:pt x="3444" y="574"/>
                </a:lnTo>
                <a:lnTo>
                  <a:pt x="4594" y="1147"/>
                </a:lnTo>
                <a:lnTo>
                  <a:pt x="0" y="1147"/>
                </a:lnTo>
                <a:lnTo>
                  <a:pt x="1147" y="574"/>
                </a:lnTo>
                <a:lnTo>
                  <a:pt x="2297" y="0"/>
                </a:lnTo>
                <a:close/>
              </a:path>
            </a:pathLst>
          </a:custGeom>
          <a:solidFill>
            <a:schemeClr val="accent6">
              <a:lumMod val="75000"/>
            </a:schemeClr>
          </a:solidFill>
          <a:ln w="38100">
            <a:solidFill>
              <a:schemeClr val="accent6">
                <a:lumMod val="75000"/>
              </a:schemeClr>
            </a:solidFill>
            <a:prstDash val="solid"/>
            <a:miter lim="800000"/>
            <a:headEnd/>
            <a:tailEnd/>
          </a:ln>
        </p:spPr>
        <p:txBody>
          <a:bodyPr vert="vert270" wrap="square" lIns="68580" tIns="34290" rIns="68580" bIns="34290" numCol="1" anchor="ctr" anchorCtr="1" compatLnSpc="1">
            <a:prstTxWarp prst="textNoShape">
              <a:avLst/>
            </a:prstTxWarp>
          </a:bodyPr>
          <a:lstStyle/>
          <a:p>
            <a:endParaRPr lang="en-IN" sz="2000">
              <a:solidFill>
                <a:schemeClr val="bg1"/>
              </a:solidFill>
              <a:latin typeface="Arial" pitchFamily="34" charset="0"/>
              <a:cs typeface="Arial" pitchFamily="34" charset="0"/>
            </a:endParaRPr>
          </a:p>
        </p:txBody>
      </p:sp>
      <p:sp>
        <p:nvSpPr>
          <p:cNvPr id="34" name="Rectangle 33">
            <a:extLst>
              <a:ext uri="{FF2B5EF4-FFF2-40B4-BE49-F238E27FC236}">
                <a16:creationId xmlns:a16="http://schemas.microsoft.com/office/drawing/2014/main" id="{93DAC8F8-2E46-470A-9A2D-C006ADDC8F57}"/>
              </a:ext>
            </a:extLst>
          </p:cNvPr>
          <p:cNvSpPr/>
          <p:nvPr/>
        </p:nvSpPr>
        <p:spPr>
          <a:xfrm>
            <a:off x="1331640" y="5108614"/>
            <a:ext cx="1559488" cy="270918"/>
          </a:xfrm>
          <a:prstGeom prst="rect">
            <a:avLst/>
          </a:prstGeom>
          <a:solidFill>
            <a:srgbClr val="00B0F0"/>
          </a:solidFill>
          <a:ln w="28575">
            <a:solidFill>
              <a:schemeClr val="accent6">
                <a:lumMod val="75000"/>
              </a:schemeClr>
            </a:solidFill>
            <a:prstDash val="solid"/>
            <a:miter lim="800000"/>
            <a:headEnd/>
            <a:tailEnd/>
          </a:ln>
        </p:spPr>
        <p:txBody>
          <a:bodyPr vert="horz" wrap="square" lIns="68580" tIns="34290" rIns="68580" bIns="34290" numCol="1" anchor="ctr" anchorCtr="1" compatLnSpc="1">
            <a:prstTxWarp prst="textNoShape">
              <a:avLst/>
            </a:prstTxWarp>
          </a:bodyPr>
          <a:lstStyle/>
          <a:p>
            <a:r>
              <a:rPr lang="en-US" sz="2000" b="1" dirty="0">
                <a:cs typeface="Arial" pitchFamily="34" charset="0"/>
              </a:rPr>
              <a:t>PILLAR 1</a:t>
            </a:r>
          </a:p>
        </p:txBody>
      </p:sp>
      <p:sp>
        <p:nvSpPr>
          <p:cNvPr id="44" name="TextBox 43">
            <a:extLst>
              <a:ext uri="{FF2B5EF4-FFF2-40B4-BE49-F238E27FC236}">
                <a16:creationId xmlns:a16="http://schemas.microsoft.com/office/drawing/2014/main" id="{FCC2F797-DD3B-49CE-A22B-AA900569EDAC}"/>
              </a:ext>
            </a:extLst>
          </p:cNvPr>
          <p:cNvSpPr txBox="1"/>
          <p:nvPr/>
        </p:nvSpPr>
        <p:spPr>
          <a:xfrm>
            <a:off x="5010323" y="3211288"/>
            <a:ext cx="1407304" cy="1631216"/>
          </a:xfrm>
          <a:prstGeom prst="rect">
            <a:avLst/>
          </a:prstGeom>
          <a:noFill/>
        </p:spPr>
        <p:txBody>
          <a:bodyPr wrap="square" rtlCol="0" anchor="ctr">
            <a:spAutoFit/>
          </a:bodyPr>
          <a:lstStyle/>
          <a:p>
            <a:pPr algn="ctr"/>
            <a:r>
              <a:rPr lang="en-US" sz="2000" dirty="0"/>
              <a:t>Build assets and deliver services that serve the public</a:t>
            </a:r>
          </a:p>
        </p:txBody>
      </p:sp>
      <p:sp>
        <p:nvSpPr>
          <p:cNvPr id="25" name="Rectangle 12">
            <a:extLst>
              <a:ext uri="{FF2B5EF4-FFF2-40B4-BE49-F238E27FC236}">
                <a16:creationId xmlns:a16="http://schemas.microsoft.com/office/drawing/2014/main" id="{A7546004-F8EE-4FCC-8BA6-61D99167A236}"/>
              </a:ext>
            </a:extLst>
          </p:cNvPr>
          <p:cNvSpPr>
            <a:spLocks noChangeArrowheads="1"/>
          </p:cNvSpPr>
          <p:nvPr/>
        </p:nvSpPr>
        <p:spPr bwMode="auto">
          <a:xfrm>
            <a:off x="3179648" y="2864275"/>
            <a:ext cx="1438480" cy="2416556"/>
          </a:xfrm>
          <a:prstGeom prst="rect">
            <a:avLst/>
          </a:prstGeom>
          <a:noFill/>
          <a:ln w="28575">
            <a:solidFill>
              <a:schemeClr val="accent6">
                <a:lumMod val="75000"/>
              </a:schemeClr>
            </a:solidFill>
            <a:prstDash val="solid"/>
            <a:miter lim="800000"/>
            <a:headEnd/>
            <a:tailEnd/>
          </a:ln>
        </p:spPr>
        <p:txBody>
          <a:bodyPr vert="vert270" wrap="square" lIns="68580" tIns="34290" rIns="68580" bIns="34290" numCol="1" anchor="ctr" anchorCtr="1" compatLnSpc="1">
            <a:prstTxWarp prst="textNoShape">
              <a:avLst/>
            </a:prstTxWarp>
          </a:bodyPr>
          <a:lstStyle/>
          <a:p>
            <a:endParaRPr lang="en-IN" sz="2000" dirty="0">
              <a:solidFill>
                <a:schemeClr val="bg1"/>
              </a:solidFill>
              <a:latin typeface="Arial" pitchFamily="34" charset="0"/>
              <a:cs typeface="Arial" pitchFamily="34" charset="0"/>
            </a:endParaRPr>
          </a:p>
        </p:txBody>
      </p:sp>
      <p:sp>
        <p:nvSpPr>
          <p:cNvPr id="26" name="Rectangle 12">
            <a:extLst>
              <a:ext uri="{FF2B5EF4-FFF2-40B4-BE49-F238E27FC236}">
                <a16:creationId xmlns:a16="http://schemas.microsoft.com/office/drawing/2014/main" id="{26562BC8-B330-4FC5-B7C0-746674AA5EB0}"/>
              </a:ext>
            </a:extLst>
          </p:cNvPr>
          <p:cNvSpPr>
            <a:spLocks noChangeArrowheads="1"/>
          </p:cNvSpPr>
          <p:nvPr/>
        </p:nvSpPr>
        <p:spPr bwMode="auto">
          <a:xfrm>
            <a:off x="4980451" y="2864275"/>
            <a:ext cx="1438480" cy="2416556"/>
          </a:xfrm>
          <a:prstGeom prst="rect">
            <a:avLst/>
          </a:prstGeom>
          <a:noFill/>
          <a:ln w="28575">
            <a:solidFill>
              <a:schemeClr val="accent6">
                <a:lumMod val="75000"/>
              </a:schemeClr>
            </a:solidFill>
            <a:prstDash val="solid"/>
            <a:miter lim="800000"/>
            <a:headEnd/>
            <a:tailEnd/>
          </a:ln>
        </p:spPr>
        <p:txBody>
          <a:bodyPr vert="vert270" wrap="square" lIns="68580" tIns="34290" rIns="68580" bIns="34290" numCol="1" anchor="ctr" anchorCtr="1" compatLnSpc="1">
            <a:prstTxWarp prst="textNoShape">
              <a:avLst/>
            </a:prstTxWarp>
          </a:bodyPr>
          <a:lstStyle/>
          <a:p>
            <a:endParaRPr lang="en-IN" sz="2000" dirty="0">
              <a:solidFill>
                <a:schemeClr val="bg1"/>
              </a:solidFill>
              <a:latin typeface="Arial" pitchFamily="34" charset="0"/>
              <a:cs typeface="Arial" pitchFamily="34" charset="0"/>
            </a:endParaRPr>
          </a:p>
        </p:txBody>
      </p:sp>
      <p:sp>
        <p:nvSpPr>
          <p:cNvPr id="27" name="Rectangle 12">
            <a:extLst>
              <a:ext uri="{FF2B5EF4-FFF2-40B4-BE49-F238E27FC236}">
                <a16:creationId xmlns:a16="http://schemas.microsoft.com/office/drawing/2014/main" id="{AFB52396-0E57-4177-AF8A-7735EAA70D01}"/>
              </a:ext>
            </a:extLst>
          </p:cNvPr>
          <p:cNvSpPr>
            <a:spLocks noChangeArrowheads="1"/>
          </p:cNvSpPr>
          <p:nvPr/>
        </p:nvSpPr>
        <p:spPr bwMode="auto">
          <a:xfrm>
            <a:off x="6757244" y="2864275"/>
            <a:ext cx="1438195" cy="2416556"/>
          </a:xfrm>
          <a:prstGeom prst="rect">
            <a:avLst/>
          </a:prstGeom>
          <a:noFill/>
          <a:ln w="28575">
            <a:solidFill>
              <a:schemeClr val="accent6">
                <a:lumMod val="75000"/>
              </a:schemeClr>
            </a:solidFill>
            <a:prstDash val="solid"/>
            <a:miter lim="800000"/>
            <a:headEnd/>
            <a:tailEnd/>
          </a:ln>
        </p:spPr>
        <p:txBody>
          <a:bodyPr vert="vert270" wrap="square" lIns="68580" tIns="34290" rIns="68580" bIns="34290" numCol="1" anchor="ctr" anchorCtr="1" compatLnSpc="1">
            <a:prstTxWarp prst="textNoShape">
              <a:avLst/>
            </a:prstTxWarp>
          </a:bodyPr>
          <a:lstStyle/>
          <a:p>
            <a:endParaRPr lang="en-IN" sz="2000" dirty="0">
              <a:solidFill>
                <a:schemeClr val="bg1"/>
              </a:solidFill>
              <a:latin typeface="Arial" pitchFamily="34" charset="0"/>
              <a:cs typeface="Arial" pitchFamily="34" charset="0"/>
            </a:endParaRPr>
          </a:p>
        </p:txBody>
      </p:sp>
      <p:sp>
        <p:nvSpPr>
          <p:cNvPr id="28" name="Rectangle 27">
            <a:extLst>
              <a:ext uri="{FF2B5EF4-FFF2-40B4-BE49-F238E27FC236}">
                <a16:creationId xmlns:a16="http://schemas.microsoft.com/office/drawing/2014/main" id="{DFDE16A5-6474-4FEB-B6B5-9592D0574600}"/>
              </a:ext>
            </a:extLst>
          </p:cNvPr>
          <p:cNvSpPr/>
          <p:nvPr/>
        </p:nvSpPr>
        <p:spPr>
          <a:xfrm>
            <a:off x="3180975" y="5112172"/>
            <a:ext cx="1435848" cy="295946"/>
          </a:xfrm>
          <a:prstGeom prst="rect">
            <a:avLst/>
          </a:prstGeom>
          <a:solidFill>
            <a:srgbClr val="00B0F0"/>
          </a:solidFill>
          <a:ln w="28575">
            <a:solidFill>
              <a:schemeClr val="accent6">
                <a:lumMod val="75000"/>
              </a:schemeClr>
            </a:solidFill>
            <a:prstDash val="solid"/>
            <a:miter lim="800000"/>
            <a:headEnd/>
            <a:tailEnd/>
          </a:ln>
        </p:spPr>
        <p:txBody>
          <a:bodyPr vert="horz" wrap="square" lIns="68580" tIns="34290" rIns="68580" bIns="34290" numCol="1" anchor="ctr" anchorCtr="1" compatLnSpc="1">
            <a:prstTxWarp prst="textNoShape">
              <a:avLst/>
            </a:prstTxWarp>
          </a:bodyPr>
          <a:lstStyle/>
          <a:p>
            <a:r>
              <a:rPr lang="en-US" sz="2000" b="1" dirty="0">
                <a:cs typeface="Arial" pitchFamily="34" charset="0"/>
              </a:rPr>
              <a:t>PILLAR 2</a:t>
            </a:r>
          </a:p>
        </p:txBody>
      </p:sp>
      <p:sp>
        <p:nvSpPr>
          <p:cNvPr id="29" name="Rectangle 28">
            <a:extLst>
              <a:ext uri="{FF2B5EF4-FFF2-40B4-BE49-F238E27FC236}">
                <a16:creationId xmlns:a16="http://schemas.microsoft.com/office/drawing/2014/main" id="{75C551E6-B856-41CF-9A11-0FAE6BEF53DA}"/>
              </a:ext>
            </a:extLst>
          </p:cNvPr>
          <p:cNvSpPr/>
          <p:nvPr/>
        </p:nvSpPr>
        <p:spPr>
          <a:xfrm>
            <a:off x="4978117" y="5112648"/>
            <a:ext cx="1439510" cy="295946"/>
          </a:xfrm>
          <a:prstGeom prst="rect">
            <a:avLst/>
          </a:prstGeom>
          <a:solidFill>
            <a:srgbClr val="00B0F0"/>
          </a:solidFill>
          <a:ln w="28575">
            <a:solidFill>
              <a:schemeClr val="accent6">
                <a:lumMod val="75000"/>
              </a:schemeClr>
            </a:solidFill>
            <a:prstDash val="solid"/>
            <a:miter lim="800000"/>
            <a:headEnd/>
            <a:tailEnd/>
          </a:ln>
        </p:spPr>
        <p:txBody>
          <a:bodyPr vert="horz" wrap="square" lIns="68580" tIns="34290" rIns="68580" bIns="34290" numCol="1" anchor="ctr" anchorCtr="1" compatLnSpc="1">
            <a:prstTxWarp prst="textNoShape">
              <a:avLst/>
            </a:prstTxWarp>
          </a:bodyPr>
          <a:lstStyle/>
          <a:p>
            <a:r>
              <a:rPr lang="en-US" sz="2000" b="1" dirty="0">
                <a:cs typeface="Arial" pitchFamily="34" charset="0"/>
              </a:rPr>
              <a:t>PILLAR 3</a:t>
            </a:r>
          </a:p>
        </p:txBody>
      </p:sp>
      <p:sp>
        <p:nvSpPr>
          <p:cNvPr id="30" name="Rectangle 29">
            <a:extLst>
              <a:ext uri="{FF2B5EF4-FFF2-40B4-BE49-F238E27FC236}">
                <a16:creationId xmlns:a16="http://schemas.microsoft.com/office/drawing/2014/main" id="{2F4C3766-3431-4A2E-8AB2-4B36896E2B10}"/>
              </a:ext>
            </a:extLst>
          </p:cNvPr>
          <p:cNvSpPr/>
          <p:nvPr/>
        </p:nvSpPr>
        <p:spPr>
          <a:xfrm>
            <a:off x="6755928" y="5121156"/>
            <a:ext cx="1439511" cy="295946"/>
          </a:xfrm>
          <a:prstGeom prst="rect">
            <a:avLst/>
          </a:prstGeom>
          <a:solidFill>
            <a:srgbClr val="00B0F0"/>
          </a:solidFill>
          <a:ln w="28575">
            <a:solidFill>
              <a:schemeClr val="accent6">
                <a:lumMod val="75000"/>
              </a:schemeClr>
            </a:solidFill>
            <a:prstDash val="solid"/>
            <a:miter lim="800000"/>
            <a:headEnd/>
            <a:tailEnd/>
          </a:ln>
        </p:spPr>
        <p:txBody>
          <a:bodyPr vert="horz" wrap="square" lIns="68580" tIns="34290" rIns="68580" bIns="34290" numCol="1" anchor="ctr" anchorCtr="1" compatLnSpc="1">
            <a:prstTxWarp prst="textNoShape">
              <a:avLst/>
            </a:prstTxWarp>
          </a:bodyPr>
          <a:lstStyle/>
          <a:p>
            <a:r>
              <a:rPr lang="en-US" sz="2000" b="1">
                <a:cs typeface="Arial" pitchFamily="34" charset="0"/>
              </a:rPr>
              <a:t>PILLAR 4</a:t>
            </a:r>
          </a:p>
        </p:txBody>
      </p:sp>
      <p:sp>
        <p:nvSpPr>
          <p:cNvPr id="31" name="TextBox 30">
            <a:extLst>
              <a:ext uri="{FF2B5EF4-FFF2-40B4-BE49-F238E27FC236}">
                <a16:creationId xmlns:a16="http://schemas.microsoft.com/office/drawing/2014/main" id="{3634BD73-27B5-4ABD-ADF5-17906E793212}"/>
              </a:ext>
            </a:extLst>
          </p:cNvPr>
          <p:cNvSpPr txBox="1"/>
          <p:nvPr/>
        </p:nvSpPr>
        <p:spPr>
          <a:xfrm>
            <a:off x="3147442" y="3159881"/>
            <a:ext cx="1502891" cy="1631216"/>
          </a:xfrm>
          <a:prstGeom prst="rect">
            <a:avLst/>
          </a:prstGeom>
          <a:noFill/>
        </p:spPr>
        <p:txBody>
          <a:bodyPr wrap="square" rtlCol="0" anchor="ctr">
            <a:spAutoFit/>
          </a:bodyPr>
          <a:lstStyle/>
          <a:p>
            <a:pPr algn="ctr"/>
            <a:r>
              <a:rPr lang="en-US" sz="2000" dirty="0"/>
              <a:t>Enable sustainable livelihoods and decent employment</a:t>
            </a:r>
          </a:p>
        </p:txBody>
      </p:sp>
      <p:sp>
        <p:nvSpPr>
          <p:cNvPr id="32" name="TextBox 31">
            <a:extLst>
              <a:ext uri="{FF2B5EF4-FFF2-40B4-BE49-F238E27FC236}">
                <a16:creationId xmlns:a16="http://schemas.microsoft.com/office/drawing/2014/main" id="{33ABE271-DD1B-4313-A98C-928FAB10B5D3}"/>
              </a:ext>
            </a:extLst>
          </p:cNvPr>
          <p:cNvSpPr txBox="1"/>
          <p:nvPr/>
        </p:nvSpPr>
        <p:spPr>
          <a:xfrm>
            <a:off x="6747746" y="3056478"/>
            <a:ext cx="1522280" cy="1938992"/>
          </a:xfrm>
          <a:prstGeom prst="rect">
            <a:avLst/>
          </a:prstGeom>
          <a:noFill/>
        </p:spPr>
        <p:txBody>
          <a:bodyPr wrap="square" rtlCol="0" anchor="ctr">
            <a:spAutoFit/>
          </a:bodyPr>
          <a:lstStyle/>
          <a:p>
            <a:pPr algn="ctr"/>
            <a:r>
              <a:rPr lang="en-US" sz="2000" dirty="0"/>
              <a:t>Build synergies to better deliver long term development</a:t>
            </a:r>
          </a:p>
        </p:txBody>
      </p:sp>
      <p:sp>
        <p:nvSpPr>
          <p:cNvPr id="35" name="Title 1">
            <a:extLst>
              <a:ext uri="{FF2B5EF4-FFF2-40B4-BE49-F238E27FC236}">
                <a16:creationId xmlns:a16="http://schemas.microsoft.com/office/drawing/2014/main" id="{B99D2473-4B79-44BD-A073-556A41AB9CDF}"/>
              </a:ext>
            </a:extLst>
          </p:cNvPr>
          <p:cNvSpPr>
            <a:spLocks noGrp="1"/>
          </p:cNvSpPr>
          <p:nvPr>
            <p:ph type="title"/>
          </p:nvPr>
        </p:nvSpPr>
        <p:spPr>
          <a:xfrm>
            <a:off x="861764" y="421547"/>
            <a:ext cx="7886700" cy="533122"/>
          </a:xfrm>
        </p:spPr>
        <p:txBody>
          <a:bodyPr>
            <a:noAutofit/>
          </a:bodyPr>
          <a:lstStyle/>
          <a:p>
            <a:pPr algn="ctr"/>
            <a:r>
              <a:rPr lang="en-US" sz="3200" b="1" dirty="0">
                <a:solidFill>
                  <a:srgbClr val="700000"/>
                </a:solidFill>
              </a:rPr>
              <a:t>EPWP can make possible the quaternity</a:t>
            </a:r>
            <a:endParaRPr lang="en-GB" sz="3200" b="1" dirty="0">
              <a:solidFill>
                <a:srgbClr val="700000"/>
              </a:solidFill>
            </a:endParaRPr>
          </a:p>
        </p:txBody>
      </p:sp>
    </p:spTree>
    <p:extLst>
      <p:ext uri="{BB962C8B-B14F-4D97-AF65-F5344CB8AC3E}">
        <p14:creationId xmlns:p14="http://schemas.microsoft.com/office/powerpoint/2010/main" val="3096405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4A20B-4B66-4D84-8B1A-36297C5E20E0}"/>
              </a:ext>
            </a:extLst>
          </p:cNvPr>
          <p:cNvSpPr>
            <a:spLocks noGrp="1"/>
          </p:cNvSpPr>
          <p:nvPr>
            <p:ph type="title"/>
          </p:nvPr>
        </p:nvSpPr>
        <p:spPr>
          <a:xfrm>
            <a:off x="612775" y="228600"/>
            <a:ext cx="8153400" cy="990600"/>
          </a:xfrm>
        </p:spPr>
        <p:txBody>
          <a:bodyPr/>
          <a:lstStyle/>
          <a:p>
            <a:pPr lvl="1">
              <a:defRPr/>
            </a:pPr>
            <a:r>
              <a:rPr lang="en-GB" sz="3600" dirty="0">
                <a:solidFill>
                  <a:schemeClr val="accent4"/>
                </a:solidFill>
                <a:latin typeface="+mj-lt"/>
                <a:cs typeface="Arial" panose="020B0604020202020204" pitchFamily="34" charset="0"/>
              </a:rPr>
              <a:t>The limits to market-based employment</a:t>
            </a:r>
            <a:endParaRPr lang="en-US" sz="3600" dirty="0">
              <a:solidFill>
                <a:schemeClr val="accent4"/>
              </a:solidFill>
              <a:latin typeface="+mj-lt"/>
              <a:cs typeface="Arial" panose="020B0604020202020204" pitchFamily="34" charset="0"/>
            </a:endParaRPr>
          </a:p>
        </p:txBody>
      </p:sp>
      <p:sp>
        <p:nvSpPr>
          <p:cNvPr id="3" name="Content Placeholder 2">
            <a:extLst>
              <a:ext uri="{FF2B5EF4-FFF2-40B4-BE49-F238E27FC236}">
                <a16:creationId xmlns:a16="http://schemas.microsoft.com/office/drawing/2014/main" id="{B1F47649-400F-4534-A884-6C701E7171B3}"/>
              </a:ext>
            </a:extLst>
          </p:cNvPr>
          <p:cNvSpPr>
            <a:spLocks noGrp="1"/>
          </p:cNvSpPr>
          <p:nvPr>
            <p:ph idx="1"/>
          </p:nvPr>
        </p:nvSpPr>
        <p:spPr>
          <a:xfrm>
            <a:off x="495300" y="1484211"/>
            <a:ext cx="8153400" cy="4465069"/>
          </a:xfrm>
        </p:spPr>
        <p:txBody>
          <a:bodyPr/>
          <a:lstStyle/>
          <a:p>
            <a:pPr>
              <a:buFont typeface="Wingdings" panose="05000000000000000000" pitchFamily="2" charset="2"/>
              <a:buNone/>
              <a:defRPr/>
            </a:pPr>
            <a:r>
              <a:rPr lang="en-GB" sz="2800" dirty="0">
                <a:solidFill>
                  <a:schemeClr val="accent4"/>
                </a:solidFill>
              </a:rPr>
              <a:t>These limits articulated in South African National Planning Commission statement in 2011: </a:t>
            </a:r>
          </a:p>
          <a:p>
            <a:pPr marL="266700" indent="-93663">
              <a:buNone/>
              <a:defRPr/>
            </a:pPr>
            <a:r>
              <a:rPr lang="en-GB" sz="2900" b="1" i="1" dirty="0">
                <a:solidFill>
                  <a:srgbClr val="C00000"/>
                </a:solidFill>
              </a:rPr>
              <a:t>‘The problem of unemployment and underemployment has become too big for market-based solutions to solve in the next 10 to 20 years. There is no doubt that market-based employment is the most sustainable source of job creation, but in even the most optimistic of scenarios, many people are likely to remain out of work …’</a:t>
            </a:r>
          </a:p>
          <a:p>
            <a:pPr>
              <a:defRPr/>
            </a:pPr>
            <a:endParaRPr lang="en-GB" dirty="0"/>
          </a:p>
        </p:txBody>
      </p:sp>
      <p:sp>
        <p:nvSpPr>
          <p:cNvPr id="4" name="Rectangle 4">
            <a:extLst>
              <a:ext uri="{FF2B5EF4-FFF2-40B4-BE49-F238E27FC236}">
                <a16:creationId xmlns:a16="http://schemas.microsoft.com/office/drawing/2014/main" id="{237BB0A4-7CD2-4CE4-8DC3-C31FAC422CD4}"/>
              </a:ext>
            </a:extLst>
          </p:cNvPr>
          <p:cNvSpPr>
            <a:spLocks noChangeArrowheads="1"/>
          </p:cNvSpPr>
          <p:nvPr/>
        </p:nvSpPr>
        <p:spPr bwMode="auto">
          <a:xfrm>
            <a:off x="250825" y="1169988"/>
            <a:ext cx="8675688" cy="71437"/>
          </a:xfrm>
          <a:prstGeom prst="rect">
            <a:avLst/>
          </a:prstGeom>
          <a:solidFill>
            <a:srgbClr val="FF872D"/>
          </a:solidFill>
          <a:ln w="9525">
            <a:solidFill>
              <a:srgbClr val="FF872D"/>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ZA" altLang="en-US" sz="1800"/>
          </a:p>
        </p:txBody>
      </p:sp>
      <p:pic>
        <p:nvPicPr>
          <p:cNvPr id="5" name="Picture 5">
            <a:extLst>
              <a:ext uri="{FF2B5EF4-FFF2-40B4-BE49-F238E27FC236}">
                <a16:creationId xmlns:a16="http://schemas.microsoft.com/office/drawing/2014/main" id="{FB72FF75-C4BD-41FC-98DF-7CA8E6B253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6051550"/>
            <a:ext cx="20161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EPWP letterhead temp-1 (2)">
            <a:extLst>
              <a:ext uri="{FF2B5EF4-FFF2-40B4-BE49-F238E27FC236}">
                <a16:creationId xmlns:a16="http://schemas.microsoft.com/office/drawing/2014/main" id="{C857F692-08F4-4766-988D-C9A1B4F3D7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4251" b="12849"/>
          <a:stretch>
            <a:fillRect/>
          </a:stretch>
        </p:blipFill>
        <p:spPr bwMode="auto">
          <a:xfrm>
            <a:off x="6443663" y="6146800"/>
            <a:ext cx="19431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ILO LOGO">
            <a:extLst>
              <a:ext uri="{FF2B5EF4-FFF2-40B4-BE49-F238E27FC236}">
                <a16:creationId xmlns:a16="http://schemas.microsoft.com/office/drawing/2014/main" id="{47DCDDB0-483F-4269-A59E-C3EC64549D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0200" y="6237288"/>
            <a:ext cx="6858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90FFAC4B-D52C-49FF-A3C0-7E003174617B}"/>
              </a:ext>
            </a:extLst>
          </p:cNvPr>
          <p:cNvSpPr>
            <a:spLocks noGrp="1"/>
          </p:cNvSpPr>
          <p:nvPr>
            <p:ph type="title"/>
          </p:nvPr>
        </p:nvSpPr>
        <p:spPr>
          <a:xfrm>
            <a:off x="755576" y="255588"/>
            <a:ext cx="7704855" cy="742950"/>
          </a:xfrm>
        </p:spPr>
        <p:txBody>
          <a:bodyPr/>
          <a:lstStyle/>
          <a:p>
            <a:r>
              <a:rPr lang="en-GB" altLang="en-US" sz="3600" dirty="0"/>
              <a:t>Public Works Programmes (PWPs)</a:t>
            </a:r>
          </a:p>
        </p:txBody>
      </p:sp>
      <p:sp>
        <p:nvSpPr>
          <p:cNvPr id="26627" name="Content Placeholder 2">
            <a:extLst>
              <a:ext uri="{FF2B5EF4-FFF2-40B4-BE49-F238E27FC236}">
                <a16:creationId xmlns:a16="http://schemas.microsoft.com/office/drawing/2014/main" id="{EBF61628-AD8C-4C6D-B73F-10EF2D329C22}"/>
              </a:ext>
            </a:extLst>
          </p:cNvPr>
          <p:cNvSpPr>
            <a:spLocks noGrp="1"/>
          </p:cNvSpPr>
          <p:nvPr>
            <p:ph sz="quarter" idx="1"/>
          </p:nvPr>
        </p:nvSpPr>
        <p:spPr>
          <a:xfrm>
            <a:off x="250825" y="1504900"/>
            <a:ext cx="8675688" cy="4324350"/>
          </a:xfrm>
        </p:spPr>
        <p:txBody>
          <a:bodyPr/>
          <a:lstStyle/>
          <a:p>
            <a:r>
              <a:rPr lang="en-GB" altLang="en-US" sz="2300" dirty="0"/>
              <a:t>Heterogeneous concept</a:t>
            </a:r>
          </a:p>
          <a:p>
            <a:r>
              <a:rPr lang="en-GB" altLang="en-US" sz="2300" dirty="0"/>
              <a:t>Various terminology – PWP, PEP, FFW, CFW, workfare, welfare-to-work</a:t>
            </a:r>
          </a:p>
          <a:p>
            <a:r>
              <a:rPr lang="en-GB" altLang="en-US" sz="2300" b="1" dirty="0"/>
              <a:t>Distinction between PEP and PWP (globally: PWP)</a:t>
            </a:r>
          </a:p>
          <a:p>
            <a:pPr marL="273050" lvl="1" indent="0">
              <a:buFont typeface="Wingdings 2" panose="05020102010507070707" pitchFamily="18" charset="2"/>
              <a:buNone/>
            </a:pPr>
            <a:r>
              <a:rPr lang="en-GB" altLang="en-US" sz="2300" dirty="0"/>
              <a:t>‘Public works programmes refer to the provision of state-sponsored employment for the working age poor who are unable to support themselves due to the inadequacy of market based employment  opportunities. PWPs entail the payment of a wage (in cash or kind) by the state, or an agent acting on its behalf , in return for the provision of labour, with the objectives of </a:t>
            </a:r>
            <a:r>
              <a:rPr lang="en-GB" altLang="en-US" sz="2300" dirty="0" err="1"/>
              <a:t>i</a:t>
            </a:r>
            <a:r>
              <a:rPr lang="en-GB" altLang="en-US" sz="2300" dirty="0"/>
              <a:t>) </a:t>
            </a:r>
            <a:r>
              <a:rPr lang="en-GB" altLang="en-US" sz="2300" b="1" dirty="0"/>
              <a:t>reducing poverty </a:t>
            </a:r>
            <a:r>
              <a:rPr lang="en-GB" altLang="en-US" sz="2300" dirty="0"/>
              <a:t>and ii) </a:t>
            </a:r>
            <a:r>
              <a:rPr lang="en-GB" altLang="en-US" sz="2300" b="1" dirty="0"/>
              <a:t>producing an asset or service</a:t>
            </a:r>
            <a:r>
              <a:rPr lang="en-GB" altLang="en-US" sz="2300" dirty="0"/>
              <a:t>.’</a:t>
            </a:r>
          </a:p>
        </p:txBody>
      </p:sp>
      <p:sp>
        <p:nvSpPr>
          <p:cNvPr id="5" name="Rectangle 4">
            <a:extLst>
              <a:ext uri="{FF2B5EF4-FFF2-40B4-BE49-F238E27FC236}">
                <a16:creationId xmlns:a16="http://schemas.microsoft.com/office/drawing/2014/main" id="{CCE50F86-681D-4E9E-9458-9DA440DBB518}"/>
              </a:ext>
            </a:extLst>
          </p:cNvPr>
          <p:cNvSpPr>
            <a:spLocks noChangeArrowheads="1"/>
          </p:cNvSpPr>
          <p:nvPr/>
        </p:nvSpPr>
        <p:spPr bwMode="auto">
          <a:xfrm>
            <a:off x="250825" y="1169988"/>
            <a:ext cx="8675688" cy="71437"/>
          </a:xfrm>
          <a:prstGeom prst="rect">
            <a:avLst/>
          </a:prstGeom>
          <a:solidFill>
            <a:srgbClr val="FF872D"/>
          </a:solidFill>
          <a:ln w="9525">
            <a:solidFill>
              <a:srgbClr val="FF872D"/>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ZA" altLang="en-US" sz="1800"/>
          </a:p>
        </p:txBody>
      </p:sp>
      <p:pic>
        <p:nvPicPr>
          <p:cNvPr id="6" name="Picture 5">
            <a:extLst>
              <a:ext uri="{FF2B5EF4-FFF2-40B4-BE49-F238E27FC236}">
                <a16:creationId xmlns:a16="http://schemas.microsoft.com/office/drawing/2014/main" id="{F0FBACFE-B9C4-4780-9343-9DC97E4E16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6051550"/>
            <a:ext cx="20161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EPWP letterhead temp-1 (2)">
            <a:extLst>
              <a:ext uri="{FF2B5EF4-FFF2-40B4-BE49-F238E27FC236}">
                <a16:creationId xmlns:a16="http://schemas.microsoft.com/office/drawing/2014/main" id="{6A3A42BC-F87D-4E46-B3EE-CD12CF595B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4251" b="12849"/>
          <a:stretch>
            <a:fillRect/>
          </a:stretch>
        </p:blipFill>
        <p:spPr bwMode="auto">
          <a:xfrm>
            <a:off x="6443663" y="6146800"/>
            <a:ext cx="19431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ILO LOGO">
            <a:extLst>
              <a:ext uri="{FF2B5EF4-FFF2-40B4-BE49-F238E27FC236}">
                <a16:creationId xmlns:a16="http://schemas.microsoft.com/office/drawing/2014/main" id="{8A680CFC-7AF2-4E29-A2BB-81B53E305AA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0200" y="6237288"/>
            <a:ext cx="6858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6DF28D-0114-4C11-851B-B718F27E2CA5}"/>
              </a:ext>
            </a:extLst>
          </p:cNvPr>
          <p:cNvSpPr>
            <a:spLocks noGrp="1"/>
          </p:cNvSpPr>
          <p:nvPr>
            <p:ph type="sldNum" sz="quarter" idx="12"/>
          </p:nvPr>
        </p:nvSpPr>
        <p:spPr/>
        <p:txBody>
          <a:bodyPr>
            <a:normAutofit/>
          </a:bodyPr>
          <a:lstStyle/>
          <a:p>
            <a:pPr>
              <a:defRPr/>
            </a:pPr>
            <a:fld id="{51992608-2CFB-4865-9C64-14F0A1088808}" type="slidenum">
              <a:rPr lang="en-GB" smtClean="0"/>
              <a:pPr>
                <a:defRPr/>
              </a:pPr>
              <a:t>6</a:t>
            </a:fld>
            <a:endParaRPr lang="en-GB"/>
          </a:p>
        </p:txBody>
      </p:sp>
      <p:sp>
        <p:nvSpPr>
          <p:cNvPr id="7" name="Title 1">
            <a:extLst>
              <a:ext uri="{FF2B5EF4-FFF2-40B4-BE49-F238E27FC236}">
                <a16:creationId xmlns:a16="http://schemas.microsoft.com/office/drawing/2014/main" id="{B2216DD9-E430-4933-A5B8-5677BE1404E3}"/>
              </a:ext>
            </a:extLst>
          </p:cNvPr>
          <p:cNvSpPr>
            <a:spLocks noGrp="1"/>
          </p:cNvSpPr>
          <p:nvPr>
            <p:ph type="title"/>
          </p:nvPr>
        </p:nvSpPr>
        <p:spPr>
          <a:xfrm>
            <a:off x="107504" y="44624"/>
            <a:ext cx="8928992" cy="1079772"/>
          </a:xfrm>
        </p:spPr>
        <p:txBody>
          <a:bodyPr/>
          <a:lstStyle/>
          <a:p>
            <a:pPr>
              <a:lnSpc>
                <a:spcPct val="130000"/>
              </a:lnSpc>
            </a:pPr>
            <a:r>
              <a:rPr lang="en-GB" altLang="en-US" sz="2700" dirty="0"/>
              <a:t>Global experience with PWPs: prevalence </a:t>
            </a:r>
            <a:br>
              <a:rPr lang="en-GB" altLang="en-US" sz="2700" dirty="0"/>
            </a:br>
            <a:r>
              <a:rPr lang="en-GB" altLang="en-US" sz="2700" b="1" dirty="0">
                <a:solidFill>
                  <a:srgbClr val="C00000"/>
                </a:solidFill>
              </a:rPr>
              <a:t>PWPs are the instrument of choice for working-age poor</a:t>
            </a:r>
          </a:p>
        </p:txBody>
      </p:sp>
      <p:pic>
        <p:nvPicPr>
          <p:cNvPr id="6" name="Picture 5">
            <a:extLst>
              <a:ext uri="{FF2B5EF4-FFF2-40B4-BE49-F238E27FC236}">
                <a16:creationId xmlns:a16="http://schemas.microsoft.com/office/drawing/2014/main" id="{AEBB97F5-1A13-4330-977E-2C27FE8D9EFB}"/>
              </a:ext>
            </a:extLst>
          </p:cNvPr>
          <p:cNvPicPr>
            <a:picLocks noChangeAspect="1"/>
          </p:cNvPicPr>
          <p:nvPr/>
        </p:nvPicPr>
        <p:blipFill>
          <a:blip r:embed="rId3"/>
          <a:stretch>
            <a:fillRect/>
          </a:stretch>
        </p:blipFill>
        <p:spPr>
          <a:xfrm>
            <a:off x="179696" y="1399014"/>
            <a:ext cx="8713479" cy="4535508"/>
          </a:xfrm>
          <a:prstGeom prst="rect">
            <a:avLst/>
          </a:prstGeom>
        </p:spPr>
      </p:pic>
      <p:sp>
        <p:nvSpPr>
          <p:cNvPr id="5" name="Rectangle 4">
            <a:extLst>
              <a:ext uri="{FF2B5EF4-FFF2-40B4-BE49-F238E27FC236}">
                <a16:creationId xmlns:a16="http://schemas.microsoft.com/office/drawing/2014/main" id="{D8C027F9-4FBA-450C-A138-A8B9B336B2A1}"/>
              </a:ext>
            </a:extLst>
          </p:cNvPr>
          <p:cNvSpPr>
            <a:spLocks noChangeArrowheads="1"/>
          </p:cNvSpPr>
          <p:nvPr/>
        </p:nvSpPr>
        <p:spPr bwMode="auto">
          <a:xfrm>
            <a:off x="250825" y="1169988"/>
            <a:ext cx="8675688" cy="71437"/>
          </a:xfrm>
          <a:prstGeom prst="rect">
            <a:avLst/>
          </a:prstGeom>
          <a:solidFill>
            <a:srgbClr val="FF872D"/>
          </a:solidFill>
          <a:ln w="9525">
            <a:solidFill>
              <a:srgbClr val="FF872D"/>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ZA" altLang="en-US" sz="1800"/>
          </a:p>
        </p:txBody>
      </p:sp>
      <p:pic>
        <p:nvPicPr>
          <p:cNvPr id="8" name="Picture 5">
            <a:extLst>
              <a:ext uri="{FF2B5EF4-FFF2-40B4-BE49-F238E27FC236}">
                <a16:creationId xmlns:a16="http://schemas.microsoft.com/office/drawing/2014/main" id="{9F265E45-E88F-47FB-9ADC-C5B7DA425A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6051550"/>
            <a:ext cx="20161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EPWP letterhead temp-1 (2)">
            <a:extLst>
              <a:ext uri="{FF2B5EF4-FFF2-40B4-BE49-F238E27FC236}">
                <a16:creationId xmlns:a16="http://schemas.microsoft.com/office/drawing/2014/main" id="{BD324316-F4A4-4A1C-87D1-DE434DA7B5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4251" b="12849"/>
          <a:stretch>
            <a:fillRect/>
          </a:stretch>
        </p:blipFill>
        <p:spPr bwMode="auto">
          <a:xfrm>
            <a:off x="6443663" y="6146800"/>
            <a:ext cx="19431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ILO LOGO">
            <a:extLst>
              <a:ext uri="{FF2B5EF4-FFF2-40B4-BE49-F238E27FC236}">
                <a16:creationId xmlns:a16="http://schemas.microsoft.com/office/drawing/2014/main" id="{8E0868C3-CC40-400B-ADD7-017F14F55D8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0200" y="6237288"/>
            <a:ext cx="6858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3AAA221C-8D38-498F-917C-D49921A25B50}"/>
              </a:ext>
            </a:extLst>
          </p:cNvPr>
          <p:cNvSpPr txBox="1"/>
          <p:nvPr/>
        </p:nvSpPr>
        <p:spPr>
          <a:xfrm>
            <a:off x="250825" y="5410968"/>
            <a:ext cx="3456384" cy="307777"/>
          </a:xfrm>
          <a:prstGeom prst="rect">
            <a:avLst/>
          </a:prstGeom>
          <a:noFill/>
        </p:spPr>
        <p:txBody>
          <a:bodyPr wrap="square" rtlCol="0">
            <a:spAutoFit/>
          </a:bodyPr>
          <a:lstStyle/>
          <a:p>
            <a:r>
              <a:rPr lang="en-US" sz="1400" dirty="0">
                <a:solidFill>
                  <a:srgbClr val="0070C0"/>
                </a:solidFill>
              </a:rPr>
              <a:t>SOURCE: World Bank ASPIRES database</a:t>
            </a:r>
          </a:p>
        </p:txBody>
      </p:sp>
    </p:spTree>
    <p:extLst>
      <p:ext uri="{BB962C8B-B14F-4D97-AF65-F5344CB8AC3E}">
        <p14:creationId xmlns:p14="http://schemas.microsoft.com/office/powerpoint/2010/main" val="922071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6DF28D-0114-4C11-851B-B718F27E2CA5}"/>
              </a:ext>
            </a:extLst>
          </p:cNvPr>
          <p:cNvSpPr>
            <a:spLocks noGrp="1"/>
          </p:cNvSpPr>
          <p:nvPr>
            <p:ph type="sldNum" sz="quarter" idx="12"/>
          </p:nvPr>
        </p:nvSpPr>
        <p:spPr/>
        <p:txBody>
          <a:bodyPr>
            <a:normAutofit/>
          </a:bodyPr>
          <a:lstStyle/>
          <a:p>
            <a:pPr>
              <a:defRPr/>
            </a:pPr>
            <a:fld id="{51992608-2CFB-4865-9C64-14F0A1088808}" type="slidenum">
              <a:rPr lang="en-GB" smtClean="0"/>
              <a:pPr>
                <a:defRPr/>
              </a:pPr>
              <a:t>7</a:t>
            </a:fld>
            <a:endParaRPr lang="en-GB"/>
          </a:p>
        </p:txBody>
      </p:sp>
      <p:sp>
        <p:nvSpPr>
          <p:cNvPr id="7" name="Title 1">
            <a:extLst>
              <a:ext uri="{FF2B5EF4-FFF2-40B4-BE49-F238E27FC236}">
                <a16:creationId xmlns:a16="http://schemas.microsoft.com/office/drawing/2014/main" id="{B2216DD9-E430-4933-A5B8-5677BE1404E3}"/>
              </a:ext>
            </a:extLst>
          </p:cNvPr>
          <p:cNvSpPr>
            <a:spLocks noGrp="1"/>
          </p:cNvSpPr>
          <p:nvPr>
            <p:ph type="title"/>
          </p:nvPr>
        </p:nvSpPr>
        <p:spPr>
          <a:xfrm>
            <a:off x="107504" y="44624"/>
            <a:ext cx="8856984" cy="1079772"/>
          </a:xfrm>
        </p:spPr>
        <p:txBody>
          <a:bodyPr/>
          <a:lstStyle/>
          <a:p>
            <a:pPr>
              <a:lnSpc>
                <a:spcPct val="130000"/>
              </a:lnSpc>
            </a:pPr>
            <a:r>
              <a:rPr lang="en-GB" altLang="en-US" sz="2700" dirty="0"/>
              <a:t>Global experience with PWPs: poverty targeting </a:t>
            </a:r>
            <a:br>
              <a:rPr lang="en-GB" altLang="en-US" sz="2700" dirty="0"/>
            </a:br>
            <a:r>
              <a:rPr lang="en-GB" altLang="en-US" sz="2700" b="1" dirty="0">
                <a:solidFill>
                  <a:srgbClr val="C00000"/>
                </a:solidFill>
              </a:rPr>
              <a:t>…but little evidence PWPs reach the poor effectively</a:t>
            </a:r>
          </a:p>
        </p:txBody>
      </p:sp>
      <p:pic>
        <p:nvPicPr>
          <p:cNvPr id="2" name="Picture 1">
            <a:extLst>
              <a:ext uri="{FF2B5EF4-FFF2-40B4-BE49-F238E27FC236}">
                <a16:creationId xmlns:a16="http://schemas.microsoft.com/office/drawing/2014/main" id="{9A99AE40-34E7-45D8-A4F3-C590EDEAB3A8}"/>
              </a:ext>
            </a:extLst>
          </p:cNvPr>
          <p:cNvPicPr>
            <a:picLocks noChangeAspect="1"/>
          </p:cNvPicPr>
          <p:nvPr/>
        </p:nvPicPr>
        <p:blipFill>
          <a:blip r:embed="rId3"/>
          <a:stretch>
            <a:fillRect/>
          </a:stretch>
        </p:blipFill>
        <p:spPr>
          <a:xfrm>
            <a:off x="358382" y="1294321"/>
            <a:ext cx="8460574" cy="4609083"/>
          </a:xfrm>
          <a:prstGeom prst="rect">
            <a:avLst/>
          </a:prstGeom>
        </p:spPr>
      </p:pic>
      <p:sp>
        <p:nvSpPr>
          <p:cNvPr id="5" name="Rectangle 4">
            <a:extLst>
              <a:ext uri="{FF2B5EF4-FFF2-40B4-BE49-F238E27FC236}">
                <a16:creationId xmlns:a16="http://schemas.microsoft.com/office/drawing/2014/main" id="{936500AD-FDFB-4757-8277-32086A59DFFF}"/>
              </a:ext>
            </a:extLst>
          </p:cNvPr>
          <p:cNvSpPr>
            <a:spLocks noChangeArrowheads="1"/>
          </p:cNvSpPr>
          <p:nvPr/>
        </p:nvSpPr>
        <p:spPr bwMode="auto">
          <a:xfrm>
            <a:off x="250825" y="1169988"/>
            <a:ext cx="8675688" cy="71437"/>
          </a:xfrm>
          <a:prstGeom prst="rect">
            <a:avLst/>
          </a:prstGeom>
          <a:solidFill>
            <a:srgbClr val="FF872D"/>
          </a:solidFill>
          <a:ln w="9525">
            <a:solidFill>
              <a:srgbClr val="FF872D"/>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ZA" altLang="en-US" sz="1800"/>
          </a:p>
        </p:txBody>
      </p:sp>
      <p:pic>
        <p:nvPicPr>
          <p:cNvPr id="6" name="Picture 5">
            <a:extLst>
              <a:ext uri="{FF2B5EF4-FFF2-40B4-BE49-F238E27FC236}">
                <a16:creationId xmlns:a16="http://schemas.microsoft.com/office/drawing/2014/main" id="{8D1A5C8F-14A4-4F3A-A7AE-7A7E7FAFD8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6051550"/>
            <a:ext cx="20161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EPWP letterhead temp-1 (2)">
            <a:extLst>
              <a:ext uri="{FF2B5EF4-FFF2-40B4-BE49-F238E27FC236}">
                <a16:creationId xmlns:a16="http://schemas.microsoft.com/office/drawing/2014/main" id="{4E9B320A-85FC-419B-A5CB-FF701D6FCA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4251" b="12849"/>
          <a:stretch>
            <a:fillRect/>
          </a:stretch>
        </p:blipFill>
        <p:spPr bwMode="auto">
          <a:xfrm>
            <a:off x="6443663" y="6146800"/>
            <a:ext cx="19431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ILO LOGO">
            <a:extLst>
              <a:ext uri="{FF2B5EF4-FFF2-40B4-BE49-F238E27FC236}">
                <a16:creationId xmlns:a16="http://schemas.microsoft.com/office/drawing/2014/main" id="{541DCD1A-319E-4689-9F2F-7A96F3023A6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0200" y="6237288"/>
            <a:ext cx="6858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B3E71D2A-61CF-4716-A316-443216FF997F}"/>
              </a:ext>
            </a:extLst>
          </p:cNvPr>
          <p:cNvSpPr txBox="1"/>
          <p:nvPr/>
        </p:nvSpPr>
        <p:spPr>
          <a:xfrm>
            <a:off x="250825" y="5410968"/>
            <a:ext cx="3456384" cy="307777"/>
          </a:xfrm>
          <a:prstGeom prst="rect">
            <a:avLst/>
          </a:prstGeom>
          <a:noFill/>
        </p:spPr>
        <p:txBody>
          <a:bodyPr wrap="square" rtlCol="0">
            <a:spAutoFit/>
          </a:bodyPr>
          <a:lstStyle/>
          <a:p>
            <a:r>
              <a:rPr lang="en-US" sz="1400" dirty="0">
                <a:solidFill>
                  <a:srgbClr val="0070C0"/>
                </a:solidFill>
              </a:rPr>
              <a:t>SOURCE: World Bank ASPIRES database</a:t>
            </a:r>
          </a:p>
        </p:txBody>
      </p:sp>
    </p:spTree>
    <p:extLst>
      <p:ext uri="{BB962C8B-B14F-4D97-AF65-F5344CB8AC3E}">
        <p14:creationId xmlns:p14="http://schemas.microsoft.com/office/powerpoint/2010/main" val="3206467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6DF28D-0114-4C11-851B-B718F27E2CA5}"/>
              </a:ext>
            </a:extLst>
          </p:cNvPr>
          <p:cNvSpPr>
            <a:spLocks noGrp="1"/>
          </p:cNvSpPr>
          <p:nvPr>
            <p:ph type="sldNum" sz="quarter" idx="12"/>
          </p:nvPr>
        </p:nvSpPr>
        <p:spPr/>
        <p:txBody>
          <a:bodyPr>
            <a:normAutofit/>
          </a:bodyPr>
          <a:lstStyle/>
          <a:p>
            <a:pPr>
              <a:defRPr/>
            </a:pPr>
            <a:fld id="{51992608-2CFB-4865-9C64-14F0A1088808}" type="slidenum">
              <a:rPr lang="en-GB" smtClean="0"/>
              <a:pPr>
                <a:defRPr/>
              </a:pPr>
              <a:t>8</a:t>
            </a:fld>
            <a:endParaRPr lang="en-GB"/>
          </a:p>
        </p:txBody>
      </p:sp>
      <p:sp>
        <p:nvSpPr>
          <p:cNvPr id="7" name="Title 1">
            <a:extLst>
              <a:ext uri="{FF2B5EF4-FFF2-40B4-BE49-F238E27FC236}">
                <a16:creationId xmlns:a16="http://schemas.microsoft.com/office/drawing/2014/main" id="{B2216DD9-E430-4933-A5B8-5677BE1404E3}"/>
              </a:ext>
            </a:extLst>
          </p:cNvPr>
          <p:cNvSpPr>
            <a:spLocks noGrp="1"/>
          </p:cNvSpPr>
          <p:nvPr>
            <p:ph type="title"/>
          </p:nvPr>
        </p:nvSpPr>
        <p:spPr>
          <a:xfrm>
            <a:off x="107503" y="44624"/>
            <a:ext cx="8819009" cy="1079772"/>
          </a:xfrm>
        </p:spPr>
        <p:txBody>
          <a:bodyPr/>
          <a:lstStyle/>
          <a:p>
            <a:pPr>
              <a:lnSpc>
                <a:spcPct val="130000"/>
              </a:lnSpc>
            </a:pPr>
            <a:r>
              <a:rPr lang="en-GB" altLang="en-US" sz="2700" dirty="0"/>
              <a:t>Global experience with PWPs: geographic distribution </a:t>
            </a:r>
            <a:br>
              <a:rPr lang="en-GB" altLang="en-US" sz="2700" dirty="0"/>
            </a:br>
            <a:r>
              <a:rPr lang="en-GB" altLang="en-US" sz="2700" b="1" dirty="0">
                <a:solidFill>
                  <a:srgbClr val="C00000"/>
                </a:solidFill>
              </a:rPr>
              <a:t>PWPs are particularly popular in Africa (and South Asia)</a:t>
            </a:r>
          </a:p>
        </p:txBody>
      </p:sp>
      <p:pic>
        <p:nvPicPr>
          <p:cNvPr id="2" name="Picture 1">
            <a:extLst>
              <a:ext uri="{FF2B5EF4-FFF2-40B4-BE49-F238E27FC236}">
                <a16:creationId xmlns:a16="http://schemas.microsoft.com/office/drawing/2014/main" id="{1B03D467-AB95-4F50-A2BE-A4BA6E686240}"/>
              </a:ext>
            </a:extLst>
          </p:cNvPr>
          <p:cNvPicPr>
            <a:picLocks noChangeAspect="1"/>
          </p:cNvPicPr>
          <p:nvPr/>
        </p:nvPicPr>
        <p:blipFill>
          <a:blip r:embed="rId3"/>
          <a:stretch>
            <a:fillRect/>
          </a:stretch>
        </p:blipFill>
        <p:spPr>
          <a:xfrm>
            <a:off x="683568" y="1224537"/>
            <a:ext cx="7995950" cy="4726871"/>
          </a:xfrm>
          <a:prstGeom prst="rect">
            <a:avLst/>
          </a:prstGeom>
        </p:spPr>
      </p:pic>
      <p:sp>
        <p:nvSpPr>
          <p:cNvPr id="5" name="Rectangle 4">
            <a:extLst>
              <a:ext uri="{FF2B5EF4-FFF2-40B4-BE49-F238E27FC236}">
                <a16:creationId xmlns:a16="http://schemas.microsoft.com/office/drawing/2014/main" id="{350D8A94-2B1F-4C29-A623-37A9A7DB9757}"/>
              </a:ext>
            </a:extLst>
          </p:cNvPr>
          <p:cNvSpPr>
            <a:spLocks noChangeArrowheads="1"/>
          </p:cNvSpPr>
          <p:nvPr/>
        </p:nvSpPr>
        <p:spPr bwMode="auto">
          <a:xfrm>
            <a:off x="250825" y="1169988"/>
            <a:ext cx="8675688" cy="71437"/>
          </a:xfrm>
          <a:prstGeom prst="rect">
            <a:avLst/>
          </a:prstGeom>
          <a:solidFill>
            <a:srgbClr val="FF872D"/>
          </a:solidFill>
          <a:ln w="9525">
            <a:solidFill>
              <a:srgbClr val="FF872D"/>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ZA" altLang="en-US" sz="1800"/>
          </a:p>
        </p:txBody>
      </p:sp>
      <p:pic>
        <p:nvPicPr>
          <p:cNvPr id="6" name="Picture 5">
            <a:extLst>
              <a:ext uri="{FF2B5EF4-FFF2-40B4-BE49-F238E27FC236}">
                <a16:creationId xmlns:a16="http://schemas.microsoft.com/office/drawing/2014/main" id="{970B1EDD-06D2-4B3D-9070-99280D8687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6051550"/>
            <a:ext cx="20161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EPWP letterhead temp-1 (2)">
            <a:extLst>
              <a:ext uri="{FF2B5EF4-FFF2-40B4-BE49-F238E27FC236}">
                <a16:creationId xmlns:a16="http://schemas.microsoft.com/office/drawing/2014/main" id="{72E1FB79-EE3B-4FE0-AE55-332E946294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4251" b="12849"/>
          <a:stretch>
            <a:fillRect/>
          </a:stretch>
        </p:blipFill>
        <p:spPr bwMode="auto">
          <a:xfrm>
            <a:off x="6443663" y="6146800"/>
            <a:ext cx="19431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ILO LOGO">
            <a:extLst>
              <a:ext uri="{FF2B5EF4-FFF2-40B4-BE49-F238E27FC236}">
                <a16:creationId xmlns:a16="http://schemas.microsoft.com/office/drawing/2014/main" id="{4D336770-5D4F-4074-B2BD-7DB80AD77DD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0200" y="6237288"/>
            <a:ext cx="6858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3A1AE9AD-64C0-4624-88D6-2968A91E7459}"/>
              </a:ext>
            </a:extLst>
          </p:cNvPr>
          <p:cNvSpPr txBox="1"/>
          <p:nvPr/>
        </p:nvSpPr>
        <p:spPr>
          <a:xfrm>
            <a:off x="250825" y="5410968"/>
            <a:ext cx="3456384" cy="307777"/>
          </a:xfrm>
          <a:prstGeom prst="rect">
            <a:avLst/>
          </a:prstGeom>
          <a:noFill/>
        </p:spPr>
        <p:txBody>
          <a:bodyPr wrap="square" rtlCol="0">
            <a:spAutoFit/>
          </a:bodyPr>
          <a:lstStyle/>
          <a:p>
            <a:r>
              <a:rPr lang="en-US" sz="1400" dirty="0">
                <a:solidFill>
                  <a:srgbClr val="0070C0"/>
                </a:solidFill>
              </a:rPr>
              <a:t>SOURCE: World Bank ASPIRES database</a:t>
            </a:r>
          </a:p>
        </p:txBody>
      </p:sp>
    </p:spTree>
    <p:extLst>
      <p:ext uri="{BB962C8B-B14F-4D97-AF65-F5344CB8AC3E}">
        <p14:creationId xmlns:p14="http://schemas.microsoft.com/office/powerpoint/2010/main" val="3493598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A89CC90A-15C2-4003-95F6-F7D7CBBAEEEC}"/>
              </a:ext>
            </a:extLst>
          </p:cNvPr>
          <p:cNvSpPr>
            <a:spLocks noGrp="1"/>
          </p:cNvSpPr>
          <p:nvPr>
            <p:ph type="title"/>
          </p:nvPr>
        </p:nvSpPr>
        <p:spPr>
          <a:xfrm>
            <a:off x="555625" y="306401"/>
            <a:ext cx="7704138" cy="742950"/>
          </a:xfrm>
        </p:spPr>
        <p:txBody>
          <a:bodyPr/>
          <a:lstStyle/>
          <a:p>
            <a:r>
              <a:rPr lang="en-GB" altLang="en-US" sz="3200" dirty="0"/>
              <a:t>Public Works Typology             </a:t>
            </a:r>
            <a:r>
              <a:rPr lang="en-GB" altLang="en-US" sz="1400" dirty="0"/>
              <a:t>(SOURCE: Anna McCord)</a:t>
            </a:r>
          </a:p>
        </p:txBody>
      </p:sp>
      <p:sp>
        <p:nvSpPr>
          <p:cNvPr id="3" name="Content Placeholder 2">
            <a:extLst>
              <a:ext uri="{FF2B5EF4-FFF2-40B4-BE49-F238E27FC236}">
                <a16:creationId xmlns:a16="http://schemas.microsoft.com/office/drawing/2014/main" id="{291F7C25-05E6-4276-9843-11455B253AD0}"/>
              </a:ext>
            </a:extLst>
          </p:cNvPr>
          <p:cNvSpPr>
            <a:spLocks noGrp="1"/>
          </p:cNvSpPr>
          <p:nvPr>
            <p:ph sz="quarter" idx="1"/>
          </p:nvPr>
        </p:nvSpPr>
        <p:spPr>
          <a:xfrm>
            <a:off x="555625" y="1239429"/>
            <a:ext cx="7831138" cy="4691484"/>
          </a:xfrm>
        </p:spPr>
        <p:txBody>
          <a:bodyPr/>
          <a:lstStyle/>
          <a:p>
            <a:r>
              <a:rPr lang="en-GB" altLang="en-US" sz="2500" b="1" dirty="0">
                <a:cs typeface="Times New Roman" panose="02020603050405020304" pitchFamily="18" charset="0"/>
              </a:rPr>
              <a:t>Consumption smoothing (single short-term episode)</a:t>
            </a:r>
          </a:p>
          <a:p>
            <a:pPr marL="238125" lvl="1" indent="0">
              <a:buFont typeface="Wingdings 2" panose="05020102010507070707" pitchFamily="18" charset="2"/>
              <a:buNone/>
            </a:pPr>
            <a:r>
              <a:rPr lang="en-GB" altLang="en-US" sz="2500" dirty="0">
                <a:cs typeface="Times New Roman" panose="02020603050405020304" pitchFamily="18" charset="0"/>
              </a:rPr>
              <a:t>a single short-term episode of employment with a social protection objective </a:t>
            </a:r>
            <a:r>
              <a:rPr lang="en-GB" altLang="en-US" sz="2500" dirty="0">
                <a:solidFill>
                  <a:srgbClr val="FF0000"/>
                </a:solidFill>
                <a:cs typeface="Times New Roman" panose="02020603050405020304" pitchFamily="18" charset="0"/>
              </a:rPr>
              <a:t>(overwhelming majority of PWPs)</a:t>
            </a:r>
          </a:p>
          <a:p>
            <a:r>
              <a:rPr lang="en-GB" altLang="en-US" sz="2500" b="1" dirty="0">
                <a:cs typeface="Times New Roman" panose="02020603050405020304" pitchFamily="18" charset="0"/>
              </a:rPr>
              <a:t>Income insurance (employment guarantee)</a:t>
            </a:r>
          </a:p>
          <a:p>
            <a:pPr marL="238125" lvl="1" indent="0">
              <a:buFont typeface="Wingdings 2" panose="05020102010507070707" pitchFamily="18" charset="2"/>
              <a:buNone/>
            </a:pPr>
            <a:r>
              <a:rPr lang="en-GB" altLang="en-US" sz="2500" dirty="0">
                <a:cs typeface="Times New Roman" panose="02020603050405020304" pitchFamily="18" charset="0"/>
              </a:rPr>
              <a:t>repeated or ongoing employment</a:t>
            </a:r>
          </a:p>
          <a:p>
            <a:r>
              <a:rPr lang="en-GB" altLang="en-US" sz="2500" b="1" dirty="0">
                <a:cs typeface="Times New Roman" panose="02020603050405020304" pitchFamily="18" charset="0"/>
              </a:rPr>
              <a:t>Increase overall employment (labour intensive strategy)</a:t>
            </a:r>
          </a:p>
          <a:p>
            <a:pPr marL="238125" lvl="1" indent="0">
              <a:buFont typeface="Wingdings 2" panose="05020102010507070707" pitchFamily="18" charset="2"/>
              <a:buNone/>
            </a:pPr>
            <a:r>
              <a:rPr lang="en-GB" altLang="en-US" sz="2500" dirty="0">
                <a:cs typeface="Times New Roman" panose="02020603050405020304" pitchFamily="18" charset="0"/>
              </a:rPr>
              <a:t>promote the labour intensification of infrastructure spending</a:t>
            </a:r>
          </a:p>
          <a:p>
            <a:r>
              <a:rPr lang="en-GB" altLang="en-US" sz="2500" b="1" dirty="0">
                <a:cs typeface="Times New Roman" panose="02020603050405020304" pitchFamily="18" charset="0"/>
              </a:rPr>
              <a:t>Improve labour quality (enhance employability)</a:t>
            </a:r>
          </a:p>
          <a:p>
            <a:pPr marL="238125" lvl="1" indent="0">
              <a:buFont typeface="Wingdings 2" panose="05020102010507070707" pitchFamily="18" charset="2"/>
              <a:buNone/>
            </a:pPr>
            <a:r>
              <a:rPr lang="en-GB" altLang="en-US" sz="2500" dirty="0">
                <a:cs typeface="Times New Roman" panose="02020603050405020304" pitchFamily="18" charset="0"/>
              </a:rPr>
              <a:t>promote skills and future employability</a:t>
            </a:r>
            <a:endParaRPr lang="en-ZA" altLang="en-US" sz="2500" dirty="0">
              <a:cs typeface="Times New Roman" panose="02020603050405020304" pitchFamily="18" charset="0"/>
            </a:endParaRPr>
          </a:p>
          <a:p>
            <a:endParaRPr lang="en-GB" altLang="en-US" sz="2500" dirty="0">
              <a:solidFill>
                <a:srgbClr val="09087F"/>
              </a:solidFill>
            </a:endParaRPr>
          </a:p>
        </p:txBody>
      </p:sp>
      <p:sp>
        <p:nvSpPr>
          <p:cNvPr id="4" name="Slide Number Placeholder 3">
            <a:extLst>
              <a:ext uri="{FF2B5EF4-FFF2-40B4-BE49-F238E27FC236}">
                <a16:creationId xmlns:a16="http://schemas.microsoft.com/office/drawing/2014/main" id="{F6E5C2A7-ED37-478B-9682-E261B1E92027}"/>
              </a:ext>
            </a:extLst>
          </p:cNvPr>
          <p:cNvSpPr>
            <a:spLocks noGrp="1"/>
          </p:cNvSpPr>
          <p:nvPr>
            <p:ph type="sldNum" sz="quarter" idx="12"/>
          </p:nvPr>
        </p:nvSpPr>
        <p:spPr/>
        <p:txBody>
          <a:bodyPr>
            <a:normAutofit/>
          </a:bodyPr>
          <a:lstStyle/>
          <a:p>
            <a:pPr>
              <a:defRPr/>
            </a:pPr>
            <a:fld id="{F2BA9721-D6A5-46CE-8243-5A7475D31F7D}" type="slidenum">
              <a:rPr lang="en-GB" smtClean="0"/>
              <a:pPr>
                <a:defRPr/>
              </a:pPr>
              <a:t>9</a:t>
            </a:fld>
            <a:endParaRPr lang="en-GB" dirty="0"/>
          </a:p>
        </p:txBody>
      </p:sp>
      <p:sp>
        <p:nvSpPr>
          <p:cNvPr id="5" name="Rectangle 4">
            <a:extLst>
              <a:ext uri="{FF2B5EF4-FFF2-40B4-BE49-F238E27FC236}">
                <a16:creationId xmlns:a16="http://schemas.microsoft.com/office/drawing/2014/main" id="{74F40B85-A5DE-4929-9E43-879A875B095D}"/>
              </a:ext>
            </a:extLst>
          </p:cNvPr>
          <p:cNvSpPr>
            <a:spLocks noChangeArrowheads="1"/>
          </p:cNvSpPr>
          <p:nvPr/>
        </p:nvSpPr>
        <p:spPr bwMode="auto">
          <a:xfrm>
            <a:off x="250825" y="1169988"/>
            <a:ext cx="8675688" cy="71437"/>
          </a:xfrm>
          <a:prstGeom prst="rect">
            <a:avLst/>
          </a:prstGeom>
          <a:solidFill>
            <a:srgbClr val="FF872D"/>
          </a:solidFill>
          <a:ln w="9525">
            <a:solidFill>
              <a:srgbClr val="FF872D"/>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ZA" altLang="en-US" sz="1800"/>
          </a:p>
        </p:txBody>
      </p:sp>
      <p:pic>
        <p:nvPicPr>
          <p:cNvPr id="6" name="Picture 5">
            <a:extLst>
              <a:ext uri="{FF2B5EF4-FFF2-40B4-BE49-F238E27FC236}">
                <a16:creationId xmlns:a16="http://schemas.microsoft.com/office/drawing/2014/main" id="{3CDBCA64-D551-488A-9782-6A94C4A179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6051550"/>
            <a:ext cx="20161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EPWP letterhead temp-1 (2)">
            <a:extLst>
              <a:ext uri="{FF2B5EF4-FFF2-40B4-BE49-F238E27FC236}">
                <a16:creationId xmlns:a16="http://schemas.microsoft.com/office/drawing/2014/main" id="{45A1B670-24B7-4463-B90D-59ECD4A34D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4251" b="12849"/>
          <a:stretch>
            <a:fillRect/>
          </a:stretch>
        </p:blipFill>
        <p:spPr bwMode="auto">
          <a:xfrm>
            <a:off x="6443663" y="6146800"/>
            <a:ext cx="19431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ILO LOGO">
            <a:extLst>
              <a:ext uri="{FF2B5EF4-FFF2-40B4-BE49-F238E27FC236}">
                <a16:creationId xmlns:a16="http://schemas.microsoft.com/office/drawing/2014/main" id="{4BC38112-C2A7-487B-8293-6A5A44B1276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0200" y="6237288"/>
            <a:ext cx="6858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4617</TotalTime>
  <Words>3081</Words>
  <Application>Microsoft Office PowerPoint</Application>
  <PresentationFormat>On-screen Show (4:3)</PresentationFormat>
  <Paragraphs>327</Paragraphs>
  <Slides>39</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MS PGothic</vt:lpstr>
      <vt:lpstr>MS PGothic</vt:lpstr>
      <vt:lpstr>Arial</vt:lpstr>
      <vt:lpstr>Calibri</vt:lpstr>
      <vt:lpstr>Georgia</vt:lpstr>
      <vt:lpstr>Times</vt:lpstr>
      <vt:lpstr>Times New Roman</vt:lpstr>
      <vt:lpstr>Trebuchet MS</vt:lpstr>
      <vt:lpstr>Wingdings</vt:lpstr>
      <vt:lpstr>Wingdings 2</vt:lpstr>
      <vt:lpstr>Default Design</vt:lpstr>
      <vt:lpstr>Expanded Public Works Programme</vt:lpstr>
      <vt:lpstr>Preview of key messages</vt:lpstr>
      <vt:lpstr>The past, present and future challenge for South Africa:  a particularly complex labour market predicament    SOURCE: McCord (2018)</vt:lpstr>
      <vt:lpstr>The limits to market-based employment</vt:lpstr>
      <vt:lpstr>Public Works Programmes (PWPs)</vt:lpstr>
      <vt:lpstr>Global experience with PWPs: prevalence  PWPs are the instrument of choice for working-age poor</vt:lpstr>
      <vt:lpstr>Global experience with PWPs: poverty targeting  …but little evidence PWPs reach the poor effectively</vt:lpstr>
      <vt:lpstr>Global experience with PWPs: geographic distribution  PWPs are particularly popular in Africa (and South Asia)</vt:lpstr>
      <vt:lpstr>Public Works Typology             (SOURCE: Anna McCord)</vt:lpstr>
      <vt:lpstr>Public Works Examples      </vt:lpstr>
      <vt:lpstr>Global experience with PWPs: the evolution from “short termism”  PWPs have evolved to address the initial limitations</vt:lpstr>
      <vt:lpstr>Global experience with PWPs: Indonesia’s Padat Karya   PWPs</vt:lpstr>
      <vt:lpstr>PowerPoint Presentation</vt:lpstr>
      <vt:lpstr>Ethiopia’s Productive Safety Net (PSNP)</vt:lpstr>
      <vt:lpstr>Challenge of Productive Safety Nets</vt:lpstr>
      <vt:lpstr>National Rural Employment Guarantee Act (NREGA), India 2005 (now called MNREGA)</vt:lpstr>
      <vt:lpstr>PowerPoint Presentation</vt:lpstr>
      <vt:lpstr>PowerPoint Presentation</vt:lpstr>
      <vt:lpstr>Answer: No, PWPs struggle to deliver social protection</vt:lpstr>
      <vt:lpstr>Global challenges with PWP effectiveness</vt:lpstr>
      <vt:lpstr>Can PWPs deliver? Only if PWPs can solve the “impossible quaternity”</vt:lpstr>
      <vt:lpstr>How do PWPs Work?</vt:lpstr>
      <vt:lpstr>Wage</vt:lpstr>
      <vt:lpstr>Assets</vt:lpstr>
      <vt:lpstr>Training and household development</vt:lpstr>
      <vt:lpstr>EPWP Policy Goals and Objectives</vt:lpstr>
      <vt:lpstr>Can PWPs deliver? Only if PWPs can solve the “impossible quaternity”</vt:lpstr>
      <vt:lpstr>EPWP’s Inferred Policy Pillars</vt:lpstr>
      <vt:lpstr>Sustainable Livelihoods</vt:lpstr>
      <vt:lpstr>Assets and Services</vt:lpstr>
      <vt:lpstr>Convergence</vt:lpstr>
      <vt:lpstr>EPWP’s Inferred Policy Pillars</vt:lpstr>
      <vt:lpstr>EPWP’s Inferred Policy Pillars</vt:lpstr>
      <vt:lpstr>EPWP’s Inferred Policy Pillars</vt:lpstr>
      <vt:lpstr>Complex Evaluations</vt:lpstr>
      <vt:lpstr>Complex Evaluations</vt:lpstr>
      <vt:lpstr>What more must be done?  Looking to the future…</vt:lpstr>
      <vt:lpstr>EPWP and South Africa’s (and Africa’s) future</vt:lpstr>
      <vt:lpstr>EPWP can make possible the quaternity</vt:lpstr>
    </vt:vector>
  </TitlesOfParts>
  <Company>NDPW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Expanded Public Works Programme</dc:title>
  <dc:creator>Lindiwe Nkuna</dc:creator>
  <cp:lastModifiedBy>Michael Samson</cp:lastModifiedBy>
  <cp:revision>306</cp:revision>
  <cp:lastPrinted>2015-03-31T07:58:12Z</cp:lastPrinted>
  <dcterms:created xsi:type="dcterms:W3CDTF">2015-02-23T13:58:30Z</dcterms:created>
  <dcterms:modified xsi:type="dcterms:W3CDTF">2018-11-13T08:16:13Z</dcterms:modified>
</cp:coreProperties>
</file>